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3"/>
  </p:notesMasterIdLst>
  <p:sldIdLst>
    <p:sldId id="256" r:id="rId2"/>
    <p:sldId id="257" r:id="rId3"/>
    <p:sldId id="260" r:id="rId4"/>
    <p:sldId id="261" r:id="rId5"/>
    <p:sldId id="262" r:id="rId6"/>
    <p:sldId id="263" r:id="rId7"/>
    <p:sldId id="299" r:id="rId8"/>
    <p:sldId id="298" r:id="rId9"/>
    <p:sldId id="266" r:id="rId10"/>
    <p:sldId id="267" r:id="rId11"/>
    <p:sldId id="268" r:id="rId12"/>
    <p:sldId id="269" r:id="rId13"/>
    <p:sldId id="272" r:id="rId14"/>
    <p:sldId id="270" r:id="rId15"/>
    <p:sldId id="271" r:id="rId16"/>
    <p:sldId id="274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83" r:id="rId26"/>
    <p:sldId id="285" r:id="rId27"/>
    <p:sldId id="286" r:id="rId28"/>
    <p:sldId id="291" r:id="rId29"/>
    <p:sldId id="290" r:id="rId30"/>
    <p:sldId id="288" r:id="rId31"/>
    <p:sldId id="289" r:id="rId32"/>
    <p:sldId id="292" r:id="rId33"/>
    <p:sldId id="293" r:id="rId34"/>
    <p:sldId id="295" r:id="rId35"/>
    <p:sldId id="307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21" r:id="rId48"/>
    <p:sldId id="322" r:id="rId49"/>
    <p:sldId id="323" r:id="rId50"/>
    <p:sldId id="324" r:id="rId51"/>
    <p:sldId id="325" r:id="rId52"/>
    <p:sldId id="327" r:id="rId53"/>
    <p:sldId id="328" r:id="rId54"/>
    <p:sldId id="329" r:id="rId55"/>
    <p:sldId id="330" r:id="rId56"/>
    <p:sldId id="331" r:id="rId57"/>
    <p:sldId id="332" r:id="rId58"/>
    <p:sldId id="333" r:id="rId59"/>
    <p:sldId id="334" r:id="rId60"/>
    <p:sldId id="335" r:id="rId61"/>
    <p:sldId id="336" r:id="rId62"/>
    <p:sldId id="337" r:id="rId63"/>
    <p:sldId id="296" r:id="rId64"/>
    <p:sldId id="297" r:id="rId65"/>
    <p:sldId id="300" r:id="rId66"/>
    <p:sldId id="301" r:id="rId67"/>
    <p:sldId id="302" r:id="rId68"/>
    <p:sldId id="304" r:id="rId69"/>
    <p:sldId id="303" r:id="rId70"/>
    <p:sldId id="305" r:id="rId71"/>
    <p:sldId id="309" r:id="rId72"/>
    <p:sldId id="308" r:id="rId73"/>
    <p:sldId id="338" r:id="rId74"/>
    <p:sldId id="340" r:id="rId75"/>
    <p:sldId id="341" r:id="rId76"/>
    <p:sldId id="345" r:id="rId77"/>
    <p:sldId id="343" r:id="rId78"/>
    <p:sldId id="258" r:id="rId79"/>
    <p:sldId id="259" r:id="rId80"/>
    <p:sldId id="344" r:id="rId81"/>
    <p:sldId id="342" r:id="rId8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2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691" y="50"/>
      </p:cViewPr>
      <p:guideLst/>
    </p:cSldViewPr>
  </p:slideViewPr>
  <p:outlineViewPr>
    <p:cViewPr>
      <p:scale>
        <a:sx n="33" d="100"/>
        <a:sy n="33" d="100"/>
      </p:scale>
      <p:origin x="0" y="-323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jpe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60.png>
</file>

<file path=ppt/media/image37.png>
</file>

<file path=ppt/media/image370.png>
</file>

<file path=ppt/media/image38.png>
</file>

<file path=ppt/media/image39.png>
</file>

<file path=ppt/media/image4.jpeg>
</file>

<file path=ppt/media/image4.png>
</file>

<file path=ppt/media/image40.png>
</file>

<file path=ppt/media/image400.png>
</file>

<file path=ppt/media/image41.png>
</file>

<file path=ppt/media/image410.png>
</file>

<file path=ppt/media/image411.png>
</file>

<file path=ppt/media/image42.png>
</file>

<file path=ppt/media/image420.png>
</file>

<file path=ppt/media/image421.png>
</file>

<file path=ppt/media/image43.png>
</file>

<file path=ppt/media/image430.png>
</file>

<file path=ppt/media/image431.png>
</file>

<file path=ppt/media/image44.png>
</file>

<file path=ppt/media/image440.png>
</file>

<file path=ppt/media/image45.png>
</file>

<file path=ppt/media/image46.png>
</file>

<file path=ppt/media/image460.png>
</file>

<file path=ppt/media/image47.png>
</file>

<file path=ppt/media/image470.png>
</file>

<file path=ppt/media/image48.png>
</file>

<file path=ppt/media/image480.png>
</file>

<file path=ppt/media/image49.png>
</file>

<file path=ppt/media/image490.png>
</file>

<file path=ppt/media/image5.jpeg>
</file>

<file path=ppt/media/image5.png>
</file>

<file path=ppt/media/image50.png>
</file>

<file path=ppt/media/image500.png>
</file>

<file path=ppt/media/image51.png>
</file>

<file path=ppt/media/image510.png>
</file>

<file path=ppt/media/image52.png>
</file>

<file path=ppt/media/image520.png>
</file>

<file path=ppt/media/image53.png>
</file>

<file path=ppt/media/image530.png>
</file>

<file path=ppt/media/image54.png>
</file>

<file path=ppt/media/image540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59.png>
</file>

<file path=ppt/media/image590.png>
</file>

<file path=ppt/media/image6.jpeg>
</file>

<file path=ppt/media/image6.png>
</file>

<file path=ppt/media/image60.png>
</file>

<file path=ppt/media/image600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40.png>
</file>

<file path=ppt/media/image65.png>
</file>

<file path=ppt/media/image650.png>
</file>

<file path=ppt/media/image66.png>
</file>

<file path=ppt/media/image660.png>
</file>

<file path=ppt/media/image67.png>
</file>

<file path=ppt/media/image670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70.png>
</file>

<file path=ppt/media/image88.png>
</file>

<file path=ppt/media/image880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AB1A4-43E8-4625-BE2F-DB8DFC5DDCD1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1C018-6E33-46E3-A795-B8366765413D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66674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C1C018-6E33-46E3-A795-B8366765413D}" type="slidenum">
              <a:rPr lang="en-SE" smtClean="0"/>
              <a:t>58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46879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C1C018-6E33-46E3-A795-B8366765413D}" type="slidenum">
              <a:rPr lang="en-SE" smtClean="0"/>
              <a:t>59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66278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68863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211921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00057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920303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08828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37397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00053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05981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6146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38433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5159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54125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97959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3131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56547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2762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7450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5A370-62DB-495A-999B-2C6251BD1B74}" type="datetimeFigureOut">
              <a:rPr lang="en-SE" smtClean="0"/>
              <a:t>05/02/2022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9AFE5-0F67-4BB6-90D9-8475C596AFA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33295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3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image" Target="../media/image33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0.png"/><Relationship Id="rId4" Type="http://schemas.openxmlformats.org/officeDocument/2006/relationships/image" Target="../media/image3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0.png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421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8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5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8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62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png"/><Relationship Id="rId3" Type="http://schemas.openxmlformats.org/officeDocument/2006/relationships/image" Target="../media/image63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17" Type="http://schemas.openxmlformats.org/officeDocument/2006/relationships/image" Target="../media/image54.png"/><Relationship Id="rId2" Type="http://schemas.openxmlformats.org/officeDocument/2006/relationships/image" Target="../media/image60.png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31.png"/><Relationship Id="rId11" Type="http://schemas.openxmlformats.org/officeDocument/2006/relationships/image" Target="../media/image48.png"/><Relationship Id="rId5" Type="http://schemas.openxmlformats.org/officeDocument/2006/relationships/image" Target="../media/image58.png"/><Relationship Id="rId15" Type="http://schemas.openxmlformats.org/officeDocument/2006/relationships/image" Target="../media/image52.png"/><Relationship Id="rId10" Type="http://schemas.openxmlformats.org/officeDocument/2006/relationships/image" Target="../media/image47.png"/><Relationship Id="rId4" Type="http://schemas.openxmlformats.org/officeDocument/2006/relationships/image" Target="../media/image411.png"/><Relationship Id="rId9" Type="http://schemas.openxmlformats.org/officeDocument/2006/relationships/image" Target="../media/image46.png"/><Relationship Id="rId1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image" Target="../media/image411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2" Type="http://schemas.openxmlformats.org/officeDocument/2006/relationships/image" Target="../media/image64.png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1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image" Target="../media/image65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image" Target="../media/image411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17" Type="http://schemas.openxmlformats.org/officeDocument/2006/relationships/image" Target="../media/image67.png"/><Relationship Id="rId2" Type="http://schemas.openxmlformats.org/officeDocument/2006/relationships/image" Target="../media/image64.png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1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image" Target="../media/image66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8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62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image" Target="../media/image411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2" Type="http://schemas.openxmlformats.org/officeDocument/2006/relationships/image" Target="../media/image68.png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1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image" Target="../media/image58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6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8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7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1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7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5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17" Type="http://schemas.openxmlformats.org/officeDocument/2006/relationships/image" Target="../media/image72.png"/><Relationship Id="rId2" Type="http://schemas.openxmlformats.org/officeDocument/2006/relationships/image" Target="../media/image411.png"/><Relationship Id="rId16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3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7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5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17" Type="http://schemas.openxmlformats.org/officeDocument/2006/relationships/image" Target="../media/image76.png"/><Relationship Id="rId2" Type="http://schemas.openxmlformats.org/officeDocument/2006/relationships/image" Target="../media/image411.png"/><Relationship Id="rId16" Type="http://schemas.openxmlformats.org/officeDocument/2006/relationships/image" Target="../media/image7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7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7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9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8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81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17" Type="http://schemas.openxmlformats.org/officeDocument/2006/relationships/image" Target="../media/image83.png"/><Relationship Id="rId2" Type="http://schemas.openxmlformats.org/officeDocument/2006/relationships/image" Target="../media/image411.png"/><Relationship Id="rId16" Type="http://schemas.openxmlformats.org/officeDocument/2006/relationships/image" Target="../media/image8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image" Target="../media/image411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17" Type="http://schemas.openxmlformats.org/officeDocument/2006/relationships/image" Target="../media/image8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1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image" Target="../media/image84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51.png"/><Relationship Id="rId3" Type="http://schemas.openxmlformats.org/officeDocument/2006/relationships/image" Target="../media/image411.png"/><Relationship Id="rId7" Type="http://schemas.openxmlformats.org/officeDocument/2006/relationships/image" Target="../media/image45.png"/><Relationship Id="rId12" Type="http://schemas.openxmlformats.org/officeDocument/2006/relationships/image" Target="../media/image50.png"/><Relationship Id="rId17" Type="http://schemas.openxmlformats.org/officeDocument/2006/relationships/image" Target="../media/image8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5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1.png"/><Relationship Id="rId15" Type="http://schemas.openxmlformats.org/officeDocument/2006/relationships/image" Target="../media/image53.png"/><Relationship Id="rId10" Type="http://schemas.openxmlformats.org/officeDocument/2006/relationships/image" Target="../media/image48.png"/><Relationship Id="rId4" Type="http://schemas.openxmlformats.org/officeDocument/2006/relationships/image" Target="../media/image84.png"/><Relationship Id="rId9" Type="http://schemas.openxmlformats.org/officeDocument/2006/relationships/image" Target="../media/image47.png"/><Relationship Id="rId14" Type="http://schemas.openxmlformats.org/officeDocument/2006/relationships/image" Target="../media/image5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7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7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77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411.png"/><Relationship Id="rId16" Type="http://schemas.openxmlformats.org/officeDocument/2006/relationships/image" Target="../media/image8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44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31.pn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3.png"/><Relationship Id="rId3" Type="http://schemas.openxmlformats.org/officeDocument/2006/relationships/image" Target="../media/image431.png"/><Relationship Id="rId7" Type="http://schemas.openxmlformats.org/officeDocument/2006/relationships/image" Target="../media/image47.png"/><Relationship Id="rId12" Type="http://schemas.openxmlformats.org/officeDocument/2006/relationships/image" Target="../media/image52.png"/><Relationship Id="rId2" Type="http://schemas.openxmlformats.org/officeDocument/2006/relationships/image" Target="../media/image4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5.png"/><Relationship Id="rId10" Type="http://schemas.openxmlformats.org/officeDocument/2006/relationships/image" Target="../media/image50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Relationship Id="rId14" Type="http://schemas.openxmlformats.org/officeDocument/2006/relationships/image" Target="../media/image54.pn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0.png"/><Relationship Id="rId13" Type="http://schemas.openxmlformats.org/officeDocument/2006/relationships/image" Target="../media/image520.png"/><Relationship Id="rId3" Type="http://schemas.openxmlformats.org/officeDocument/2006/relationships/image" Target="../media/image420.png"/><Relationship Id="rId7" Type="http://schemas.openxmlformats.org/officeDocument/2006/relationships/image" Target="../media/image460.png"/><Relationship Id="rId12" Type="http://schemas.openxmlformats.org/officeDocument/2006/relationships/image" Target="../media/image510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png"/><Relationship Id="rId11" Type="http://schemas.openxmlformats.org/officeDocument/2006/relationships/image" Target="../media/image500.png"/><Relationship Id="rId5" Type="http://schemas.openxmlformats.org/officeDocument/2006/relationships/image" Target="../media/image440.png"/><Relationship Id="rId15" Type="http://schemas.openxmlformats.org/officeDocument/2006/relationships/image" Target="../media/image540.png"/><Relationship Id="rId10" Type="http://schemas.openxmlformats.org/officeDocument/2006/relationships/image" Target="../media/image490.png"/><Relationship Id="rId4" Type="http://schemas.openxmlformats.org/officeDocument/2006/relationships/image" Target="../media/image430.png"/><Relationship Id="rId9" Type="http://schemas.openxmlformats.org/officeDocument/2006/relationships/image" Target="../media/image480.png"/><Relationship Id="rId14" Type="http://schemas.openxmlformats.org/officeDocument/2006/relationships/image" Target="../media/image53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image" Target="../media/image55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57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0.png"/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30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0.png"/><Relationship Id="rId2" Type="http://schemas.openxmlformats.org/officeDocument/2006/relationships/image" Target="../media/image64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70.png"/><Relationship Id="rId4" Type="http://schemas.openxmlformats.org/officeDocument/2006/relationships/image" Target="../media/image66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80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A99E-0757-4CEE-8B3A-08A3D07E05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ADVERSARIAL SEARCH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4AC966-B756-4620-B41F-D1E6F01634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sv-SE" dirty="0"/>
              <a:t>By Miguel Leon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81126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604C8-E6CB-463D-B07A-50A644B1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1345" y="29795"/>
            <a:ext cx="8610600" cy="1293028"/>
          </a:xfrm>
        </p:spPr>
        <p:txBody>
          <a:bodyPr/>
          <a:lstStyle/>
          <a:p>
            <a:r>
              <a:rPr lang="sv-SE" dirty="0"/>
              <a:t>Tree example: tic-tac-toe</a:t>
            </a:r>
            <a:endParaRPr lang="en-SE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D9362F8-2E09-4914-B86E-74A77ACF27FF}"/>
              </a:ext>
            </a:extLst>
          </p:cNvPr>
          <p:cNvGrpSpPr/>
          <p:nvPr/>
        </p:nvGrpSpPr>
        <p:grpSpPr>
          <a:xfrm>
            <a:off x="5843150" y="1115294"/>
            <a:ext cx="796636" cy="761999"/>
            <a:chOff x="7100455" y="2901835"/>
            <a:chExt cx="1600200" cy="15586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CFB561E-B9B4-4B9A-A498-EB59095E65E3}"/>
                </a:ext>
              </a:extLst>
            </p:cNvPr>
            <p:cNvSpPr/>
            <p:nvPr/>
          </p:nvSpPr>
          <p:spPr>
            <a:xfrm>
              <a:off x="71004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12B8BA7-2FF6-4986-A16F-77C9D4BDF726}"/>
                </a:ext>
              </a:extLst>
            </p:cNvPr>
            <p:cNvSpPr/>
            <p:nvPr/>
          </p:nvSpPr>
          <p:spPr>
            <a:xfrm>
              <a:off x="76338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08AE56-0812-4310-9747-C7F25E428B63}"/>
                </a:ext>
              </a:extLst>
            </p:cNvPr>
            <p:cNvSpPr/>
            <p:nvPr/>
          </p:nvSpPr>
          <p:spPr>
            <a:xfrm>
              <a:off x="8167255" y="290183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1AE5BE-8C33-46C5-9741-65DBBD99C6F3}"/>
                </a:ext>
              </a:extLst>
            </p:cNvPr>
            <p:cNvSpPr/>
            <p:nvPr/>
          </p:nvSpPr>
          <p:spPr>
            <a:xfrm>
              <a:off x="7100455" y="3415838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598C24C-85BC-45DE-8F16-CF8269DAAEC2}"/>
                </a:ext>
              </a:extLst>
            </p:cNvPr>
            <p:cNvSpPr/>
            <p:nvPr/>
          </p:nvSpPr>
          <p:spPr>
            <a:xfrm>
              <a:off x="7633855" y="3414799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A132B78-7FC0-4C9D-B674-4834DE2EADAC}"/>
                </a:ext>
              </a:extLst>
            </p:cNvPr>
            <p:cNvSpPr/>
            <p:nvPr/>
          </p:nvSpPr>
          <p:spPr>
            <a:xfrm>
              <a:off x="8167255" y="3421380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650F95-4BDD-4633-804F-B3BDE128490F}"/>
                </a:ext>
              </a:extLst>
            </p:cNvPr>
            <p:cNvSpPr/>
            <p:nvPr/>
          </p:nvSpPr>
          <p:spPr>
            <a:xfrm>
              <a:off x="71004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CF006A-B641-491E-912E-C6C136A42C85}"/>
                </a:ext>
              </a:extLst>
            </p:cNvPr>
            <p:cNvSpPr/>
            <p:nvPr/>
          </p:nvSpPr>
          <p:spPr>
            <a:xfrm>
              <a:off x="76338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14D77E-9B88-4DDF-9E5D-A0C4F672A86B}"/>
                </a:ext>
              </a:extLst>
            </p:cNvPr>
            <p:cNvSpPr/>
            <p:nvPr/>
          </p:nvSpPr>
          <p:spPr>
            <a:xfrm>
              <a:off x="8167255" y="393330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D7F831A2-A127-41FC-84F7-45D6D5B399E5}"/>
              </a:ext>
            </a:extLst>
          </p:cNvPr>
          <p:cNvGrpSpPr/>
          <p:nvPr/>
        </p:nvGrpSpPr>
        <p:grpSpPr>
          <a:xfrm>
            <a:off x="1171856" y="2076025"/>
            <a:ext cx="796637" cy="813034"/>
            <a:chOff x="1171856" y="2076025"/>
            <a:chExt cx="796637" cy="813034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317572C-6EF9-4846-819E-F3A69074B0AF}"/>
                </a:ext>
              </a:extLst>
            </p:cNvPr>
            <p:cNvGrpSpPr/>
            <p:nvPr/>
          </p:nvGrpSpPr>
          <p:grpSpPr>
            <a:xfrm>
              <a:off x="1171857" y="2127060"/>
              <a:ext cx="796636" cy="761999"/>
              <a:chOff x="7100455" y="2901835"/>
              <a:chExt cx="1600200" cy="1558635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7D22320-F3D9-4E5A-940C-C079D215DC50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0DE0CB4-21A2-4470-8E60-EF2CF92BECAC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EFBB3A6D-B7BB-4426-AD3F-6A9180A92F3A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93852752-1243-40CE-BBFB-01D07D3A0E21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006BE7D-101D-4BDF-BDEF-C4082E723CCD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C219B9C3-8492-4F66-B0C9-10997F0848B5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4683EDD-6621-4D3D-B916-854B75AC1773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B9D36C7-C7F7-4A79-8581-6F136204662E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7D624CA-C650-41A1-B6F2-71C3425AB651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4" name="Multiplication Sign 193">
              <a:extLst>
                <a:ext uri="{FF2B5EF4-FFF2-40B4-BE49-F238E27FC236}">
                  <a16:creationId xmlns:a16="http://schemas.microsoft.com/office/drawing/2014/main" id="{CA5C3D19-935A-4BF1-82C6-BB34278D8B65}"/>
                </a:ext>
              </a:extLst>
            </p:cNvPr>
            <p:cNvSpPr/>
            <p:nvPr/>
          </p:nvSpPr>
          <p:spPr>
            <a:xfrm>
              <a:off x="1171856" y="2076025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0" name="Group 329">
            <a:extLst>
              <a:ext uri="{FF2B5EF4-FFF2-40B4-BE49-F238E27FC236}">
                <a16:creationId xmlns:a16="http://schemas.microsoft.com/office/drawing/2014/main" id="{24903DF0-0325-4198-84C1-60E201FB8446}"/>
              </a:ext>
            </a:extLst>
          </p:cNvPr>
          <p:cNvGrpSpPr/>
          <p:nvPr/>
        </p:nvGrpSpPr>
        <p:grpSpPr>
          <a:xfrm>
            <a:off x="2341414" y="2089166"/>
            <a:ext cx="796636" cy="799893"/>
            <a:chOff x="2341414" y="2089166"/>
            <a:chExt cx="796636" cy="79989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FCBCDD6-EFE4-4B10-93DE-45F8768AC8D4}"/>
                </a:ext>
              </a:extLst>
            </p:cNvPr>
            <p:cNvGrpSpPr/>
            <p:nvPr/>
          </p:nvGrpSpPr>
          <p:grpSpPr>
            <a:xfrm>
              <a:off x="2341414" y="2127060"/>
              <a:ext cx="796636" cy="761999"/>
              <a:chOff x="7100455" y="2901835"/>
              <a:chExt cx="1600200" cy="1558635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95D33D2-098A-4E06-BC2C-EFB918710CB8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5C529EA5-3B6C-445C-AC44-524ED5247900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4211DC96-0D54-4FE1-8310-55FE5EC415CD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CCECFFC-8A17-447A-B320-C23FA32E43CA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FD653B1F-E7D9-4306-BC1D-200AFA5E6B5F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34BF80B-C861-47C4-9E13-8BED24D6AA82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6E7D577-D95D-4219-9F70-96E651B4ED6D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656B75E-8BC5-4294-A31A-2EE3F7FAD917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3F33917F-B8A0-484C-83B8-FC26F30884E8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5" name="Multiplication Sign 194">
              <a:extLst>
                <a:ext uri="{FF2B5EF4-FFF2-40B4-BE49-F238E27FC236}">
                  <a16:creationId xmlns:a16="http://schemas.microsoft.com/office/drawing/2014/main" id="{E9E0ECDD-D848-4B73-9916-0156EC788A1C}"/>
                </a:ext>
              </a:extLst>
            </p:cNvPr>
            <p:cNvSpPr/>
            <p:nvPr/>
          </p:nvSpPr>
          <p:spPr>
            <a:xfrm>
              <a:off x="2606956" y="2089166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BEB7DBAF-690E-4041-8623-96900889D45D}"/>
              </a:ext>
            </a:extLst>
          </p:cNvPr>
          <p:cNvGrpSpPr/>
          <p:nvPr/>
        </p:nvGrpSpPr>
        <p:grpSpPr>
          <a:xfrm>
            <a:off x="3510970" y="2084251"/>
            <a:ext cx="796636" cy="804808"/>
            <a:chOff x="3510970" y="2084251"/>
            <a:chExt cx="796636" cy="804808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56416C36-DE48-4047-94B6-4BFCF99BB605}"/>
                </a:ext>
              </a:extLst>
            </p:cNvPr>
            <p:cNvGrpSpPr/>
            <p:nvPr/>
          </p:nvGrpSpPr>
          <p:grpSpPr>
            <a:xfrm>
              <a:off x="3510970" y="2127060"/>
              <a:ext cx="796636" cy="761999"/>
              <a:chOff x="7100455" y="2901835"/>
              <a:chExt cx="1600200" cy="1558635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A1518B49-A86E-4C87-8ABC-8B3155DB080E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DBB2C475-A3B4-4466-8104-A1E5659F3057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8EC403B-4FA4-4892-85F9-90DF695AE2D3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1A162496-5477-4F8E-96D0-703196D7CDD8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1189C404-3CC9-4BB8-8D5F-5930AE9038FE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A32754C-1504-452C-9920-ABB5B973257E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1FEDEB9-A519-4697-B31A-82EE293E4EAB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313D07B-14EE-45CF-95D0-0F22624BC23B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C8D75FEE-1DE1-4811-A36B-11F53CD96E3B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6" name="Multiplication Sign 195">
              <a:extLst>
                <a:ext uri="{FF2B5EF4-FFF2-40B4-BE49-F238E27FC236}">
                  <a16:creationId xmlns:a16="http://schemas.microsoft.com/office/drawing/2014/main" id="{FFBC09A9-F963-457E-97F8-6739599124C0}"/>
                </a:ext>
              </a:extLst>
            </p:cNvPr>
            <p:cNvSpPr/>
            <p:nvPr/>
          </p:nvSpPr>
          <p:spPr>
            <a:xfrm>
              <a:off x="4042055" y="2084251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1A4433E3-0239-4108-8137-8CAF416FA6A8}"/>
              </a:ext>
            </a:extLst>
          </p:cNvPr>
          <p:cNvGrpSpPr/>
          <p:nvPr/>
        </p:nvGrpSpPr>
        <p:grpSpPr>
          <a:xfrm>
            <a:off x="4680523" y="2127060"/>
            <a:ext cx="796638" cy="761999"/>
            <a:chOff x="4680523" y="2127060"/>
            <a:chExt cx="796638" cy="76199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75DCB03-CB8E-4C87-8A80-6ACF9BFA5035}"/>
                </a:ext>
              </a:extLst>
            </p:cNvPr>
            <p:cNvGrpSpPr/>
            <p:nvPr/>
          </p:nvGrpSpPr>
          <p:grpSpPr>
            <a:xfrm>
              <a:off x="4680525" y="2127060"/>
              <a:ext cx="796636" cy="761999"/>
              <a:chOff x="7100455" y="2901835"/>
              <a:chExt cx="1600200" cy="1558635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A753545-107A-42B1-A622-A5F3682EC917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C24ACCA0-7112-4898-9E13-7A7B5A4A391A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823A61-79D3-4180-95DC-A82F931ADD31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4AB0DCB-217C-422B-B4AE-C51ED64F9663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B022AA6-B665-4BBB-94AC-721B0B95DA15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E88E6B5-23A1-45E6-9EE1-9CD4B6CC4957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D4B07D5-E1FE-4F2B-9569-715F1B3971C0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B7750D5-A248-4270-A81E-9F77A2705A7A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F0AE8E1-E6A9-49C9-BC83-FDB2BC3A8CE7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7" name="Multiplication Sign 196">
              <a:extLst>
                <a:ext uri="{FF2B5EF4-FFF2-40B4-BE49-F238E27FC236}">
                  <a16:creationId xmlns:a16="http://schemas.microsoft.com/office/drawing/2014/main" id="{C6FC1BD9-FB0A-4A17-B77F-92989F828524}"/>
                </a:ext>
              </a:extLst>
            </p:cNvPr>
            <p:cNvSpPr/>
            <p:nvPr/>
          </p:nvSpPr>
          <p:spPr>
            <a:xfrm>
              <a:off x="4680523" y="2342505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5E5D1EE8-9818-486C-9883-5B0CC95ACF09}"/>
              </a:ext>
            </a:extLst>
          </p:cNvPr>
          <p:cNvGrpSpPr/>
          <p:nvPr/>
        </p:nvGrpSpPr>
        <p:grpSpPr>
          <a:xfrm>
            <a:off x="5850079" y="2127060"/>
            <a:ext cx="796636" cy="761999"/>
            <a:chOff x="5850079" y="2127060"/>
            <a:chExt cx="796636" cy="76199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0BF78A6-DDAB-4D34-986A-48F55FE44E05}"/>
                </a:ext>
              </a:extLst>
            </p:cNvPr>
            <p:cNvGrpSpPr/>
            <p:nvPr/>
          </p:nvGrpSpPr>
          <p:grpSpPr>
            <a:xfrm>
              <a:off x="5850079" y="2127060"/>
              <a:ext cx="796636" cy="761999"/>
              <a:chOff x="7100455" y="2901835"/>
              <a:chExt cx="1600200" cy="155863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CEAE34A-4CFE-472B-A0AD-968598AA4265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1B5B285-70E9-4F94-8348-57D987CAD441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D33A577-6E80-4352-913F-BD0454C538F8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71CDD73-4997-49C8-B453-47B6A7A67D0B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5171D6C-B750-440E-94F4-7C17115D8229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4A0809C-92CA-4D43-B500-2E51927E81E8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DD053FD-444D-48E0-A625-03E333ED2F7A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B1CA295-1A9C-4593-A6EA-99706BB631CD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985CA67-A824-4260-8EE0-760237E67871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8" name="Multiplication Sign 197">
              <a:extLst>
                <a:ext uri="{FF2B5EF4-FFF2-40B4-BE49-F238E27FC236}">
                  <a16:creationId xmlns:a16="http://schemas.microsoft.com/office/drawing/2014/main" id="{947B1F3F-F11F-49EE-B133-69BA77ACA719}"/>
                </a:ext>
              </a:extLst>
            </p:cNvPr>
            <p:cNvSpPr/>
            <p:nvPr/>
          </p:nvSpPr>
          <p:spPr>
            <a:xfrm>
              <a:off x="6115621" y="2326813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4" name="Group 333">
            <a:extLst>
              <a:ext uri="{FF2B5EF4-FFF2-40B4-BE49-F238E27FC236}">
                <a16:creationId xmlns:a16="http://schemas.microsoft.com/office/drawing/2014/main" id="{88F2ADDC-96EC-4DBA-B6DB-608380C22B80}"/>
              </a:ext>
            </a:extLst>
          </p:cNvPr>
          <p:cNvGrpSpPr/>
          <p:nvPr/>
        </p:nvGrpSpPr>
        <p:grpSpPr>
          <a:xfrm>
            <a:off x="7019633" y="2127060"/>
            <a:ext cx="796636" cy="761999"/>
            <a:chOff x="7019633" y="2127060"/>
            <a:chExt cx="796636" cy="761999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23D51766-131D-4BEB-9AFD-9209051D6BF0}"/>
                </a:ext>
              </a:extLst>
            </p:cNvPr>
            <p:cNvGrpSpPr/>
            <p:nvPr/>
          </p:nvGrpSpPr>
          <p:grpSpPr>
            <a:xfrm>
              <a:off x="7019633" y="2127060"/>
              <a:ext cx="796636" cy="761999"/>
              <a:chOff x="7100455" y="2901835"/>
              <a:chExt cx="1600200" cy="1558635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A039545-5B32-415C-83B5-0675C20E0013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41C15A9-8D31-4725-944B-84B1B9A9439B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C872F78-29B4-46FE-9551-8C79FEA28FC9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5C433AC9-4165-43C5-8FF0-C173A0A4AA85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9A9680DD-4750-4D69-BF5B-3C630BC75F35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86EB35E0-E115-4CED-89F5-BDDAE33EF98D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A554F67F-AA9A-458F-8C9C-5F2855D73D5B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B2BA1FE8-33D2-42BF-8750-62162B21D9A0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E3BADA1-1F93-484D-B316-942950DA3309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199" name="Multiplication Sign 198">
              <a:extLst>
                <a:ext uri="{FF2B5EF4-FFF2-40B4-BE49-F238E27FC236}">
                  <a16:creationId xmlns:a16="http://schemas.microsoft.com/office/drawing/2014/main" id="{FB0DDDBC-1B0A-4609-B0B3-AC379E70E4BE}"/>
                </a:ext>
              </a:extLst>
            </p:cNvPr>
            <p:cNvSpPr/>
            <p:nvPr/>
          </p:nvSpPr>
          <p:spPr>
            <a:xfrm>
              <a:off x="7548702" y="2335846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61A568A1-1CCD-42E9-B73B-7C2E0C791531}"/>
              </a:ext>
            </a:extLst>
          </p:cNvPr>
          <p:cNvGrpSpPr/>
          <p:nvPr/>
        </p:nvGrpSpPr>
        <p:grpSpPr>
          <a:xfrm>
            <a:off x="9358746" y="2127060"/>
            <a:ext cx="796636" cy="785117"/>
            <a:chOff x="9358746" y="2127060"/>
            <a:chExt cx="796636" cy="785117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80C4C7F-800F-4FCE-8D93-A05B8FEBE743}"/>
                </a:ext>
              </a:extLst>
            </p:cNvPr>
            <p:cNvGrpSpPr/>
            <p:nvPr/>
          </p:nvGrpSpPr>
          <p:grpSpPr>
            <a:xfrm>
              <a:off x="9358746" y="2127060"/>
              <a:ext cx="796636" cy="761999"/>
              <a:chOff x="7100455" y="2901835"/>
              <a:chExt cx="1600200" cy="1558635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D3D11EC9-3997-42A8-823E-304DD42A2AAC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4C8DDE38-6856-49AF-8678-605C0029D36F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79855EE-37F7-48E6-A117-72E8EC70DA20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BD3376F-1AB4-4090-B9D8-4F7E05D50436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5D39F1DC-E30B-4CE8-BC00-ABD2E57A1245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4701F191-AF12-4511-9084-E047E04C6FE5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7B77938F-AD44-44E9-B6F3-6C640F9F10EA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5F1465C-DEA3-45A7-A138-08AFDCD976D7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169637A4-6E10-4FEB-AB02-FB2469371CB9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0" name="Multiplication Sign 199">
              <a:extLst>
                <a:ext uri="{FF2B5EF4-FFF2-40B4-BE49-F238E27FC236}">
                  <a16:creationId xmlns:a16="http://schemas.microsoft.com/office/drawing/2014/main" id="{4CB6DD3C-0E49-4AEE-921D-DF36F01DFDB2}"/>
                </a:ext>
              </a:extLst>
            </p:cNvPr>
            <p:cNvSpPr/>
            <p:nvPr/>
          </p:nvSpPr>
          <p:spPr>
            <a:xfrm>
              <a:off x="9639871" y="2587808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8B9D59B9-FC8F-4463-957B-7286AF326BA3}"/>
              </a:ext>
            </a:extLst>
          </p:cNvPr>
          <p:cNvGrpSpPr/>
          <p:nvPr/>
        </p:nvGrpSpPr>
        <p:grpSpPr>
          <a:xfrm>
            <a:off x="8189190" y="2127060"/>
            <a:ext cx="796636" cy="793458"/>
            <a:chOff x="8189190" y="2127060"/>
            <a:chExt cx="796636" cy="793458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DAC2FDFF-F3AE-494D-97FE-20632B65E251}"/>
                </a:ext>
              </a:extLst>
            </p:cNvPr>
            <p:cNvGrpSpPr/>
            <p:nvPr/>
          </p:nvGrpSpPr>
          <p:grpSpPr>
            <a:xfrm>
              <a:off x="8189190" y="2127060"/>
              <a:ext cx="796636" cy="761999"/>
              <a:chOff x="7100455" y="2901835"/>
              <a:chExt cx="1600200" cy="1558635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FDA61F-9787-41DB-896A-6F3BD271ECEB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9C1488E-10C2-4652-8C6E-112B749125C2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93EBE75F-62AD-4218-97D9-EFBA1DE277B1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C15E4A41-3087-4343-8586-9B2CB5B5866D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7243471-72CC-4798-A950-68C4ABE97818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9025586-80BE-40E8-95FE-DEC23A627140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01CA9626-EB88-40DA-8183-4B9C538A0993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65D19F87-C008-4481-8F7D-A092F3373C62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00E813D9-0841-485E-ACD4-4280CF15F706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1" name="Multiplication Sign 200">
              <a:extLst>
                <a:ext uri="{FF2B5EF4-FFF2-40B4-BE49-F238E27FC236}">
                  <a16:creationId xmlns:a16="http://schemas.microsoft.com/office/drawing/2014/main" id="{89D8B375-52A5-452A-AFF8-F6B05CDBEB08}"/>
                </a:ext>
              </a:extLst>
            </p:cNvPr>
            <p:cNvSpPr/>
            <p:nvPr/>
          </p:nvSpPr>
          <p:spPr>
            <a:xfrm>
              <a:off x="8196979" y="2596149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5103AFBB-D4BC-4A91-92C9-DF25975157A3}"/>
              </a:ext>
            </a:extLst>
          </p:cNvPr>
          <p:cNvGrpSpPr/>
          <p:nvPr/>
        </p:nvGrpSpPr>
        <p:grpSpPr>
          <a:xfrm>
            <a:off x="10528301" y="2127060"/>
            <a:ext cx="803548" cy="785116"/>
            <a:chOff x="10528301" y="2127060"/>
            <a:chExt cx="803548" cy="78511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F86DBCE-660C-4CDD-8BCA-BAFFA6177144}"/>
                </a:ext>
              </a:extLst>
            </p:cNvPr>
            <p:cNvGrpSpPr/>
            <p:nvPr/>
          </p:nvGrpSpPr>
          <p:grpSpPr>
            <a:xfrm>
              <a:off x="10528301" y="2127060"/>
              <a:ext cx="796636" cy="761999"/>
              <a:chOff x="7100455" y="2901835"/>
              <a:chExt cx="1600200" cy="1558635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73F72F8-2293-41F8-BEA5-64E0566CA4BA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56735E4-A9A5-432E-BA15-9F0B77FE82FD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BE6C775-F2FF-453B-A86D-F99AB73BFEAC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078BC0D2-62E0-4723-8D37-87BC034ACA1B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FBA22C5F-478F-4010-AE93-B995E6461552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93D1D9B-F9A6-4545-B49A-685150452C6D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8F34DD05-323C-450F-AB1D-D102A4CC93BB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9BEB5C4F-4017-42BD-896C-E6D215B18B99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F091217-827B-4DBD-88D8-A1FF1B098374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2" name="Multiplication Sign 201">
              <a:extLst>
                <a:ext uri="{FF2B5EF4-FFF2-40B4-BE49-F238E27FC236}">
                  <a16:creationId xmlns:a16="http://schemas.microsoft.com/office/drawing/2014/main" id="{921E56E2-AF1A-4C0B-8F6D-5563A41AE211}"/>
                </a:ext>
              </a:extLst>
            </p:cNvPr>
            <p:cNvSpPr/>
            <p:nvPr/>
          </p:nvSpPr>
          <p:spPr>
            <a:xfrm>
              <a:off x="11066304" y="2587807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12E8EE20-C578-4DBC-A0F6-7CFE4B8883DA}"/>
              </a:ext>
            </a:extLst>
          </p:cNvPr>
          <p:cNvGrpSpPr/>
          <p:nvPr/>
        </p:nvGrpSpPr>
        <p:grpSpPr>
          <a:xfrm>
            <a:off x="1148473" y="3122773"/>
            <a:ext cx="806168" cy="790125"/>
            <a:chOff x="1148473" y="3122773"/>
            <a:chExt cx="806168" cy="790125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EED4045B-4013-40BE-82FF-E00D00CF0B81}"/>
                </a:ext>
              </a:extLst>
            </p:cNvPr>
            <p:cNvGrpSpPr/>
            <p:nvPr/>
          </p:nvGrpSpPr>
          <p:grpSpPr>
            <a:xfrm>
              <a:off x="1158005" y="3150899"/>
              <a:ext cx="796636" cy="761999"/>
              <a:chOff x="7100455" y="2901835"/>
              <a:chExt cx="1600200" cy="1558635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71436CA3-9BD4-4945-A01D-B26247BD99BB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300EC1D-3F63-4F2A-912F-4F96228006F8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C796219E-93AD-4C21-BFED-8687931B0FDF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80C13DA0-D0E2-470F-858D-D4ACD0D9DFDF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5723A4C-F646-447C-A522-88DC4700B03C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4B5171B7-74A7-4DF2-8DD4-127446211146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AF8CF585-0845-4CE9-80EF-11E44753BD01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052520F-D440-4E4F-A97B-D50AF1E700E9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6CDA049-6A7A-4300-94DE-F57B57326F26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3" name="Multiplication Sign 202">
              <a:extLst>
                <a:ext uri="{FF2B5EF4-FFF2-40B4-BE49-F238E27FC236}">
                  <a16:creationId xmlns:a16="http://schemas.microsoft.com/office/drawing/2014/main" id="{47446508-19C6-42E7-8EF2-54E90EFD5805}"/>
                </a:ext>
              </a:extLst>
            </p:cNvPr>
            <p:cNvSpPr/>
            <p:nvPr/>
          </p:nvSpPr>
          <p:spPr>
            <a:xfrm>
              <a:off x="1148473" y="3122773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8ADADD5E-BD43-4A78-AFCB-14C8CE6C6A96}"/>
                </a:ext>
              </a:extLst>
            </p:cNvPr>
            <p:cNvSpPr/>
            <p:nvPr/>
          </p:nvSpPr>
          <p:spPr>
            <a:xfrm>
              <a:off x="1445212" y="3172435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5609081D-C3D7-47C8-96F2-9E5F9E24130C}"/>
              </a:ext>
            </a:extLst>
          </p:cNvPr>
          <p:cNvGrpSpPr/>
          <p:nvPr/>
        </p:nvGrpSpPr>
        <p:grpSpPr>
          <a:xfrm>
            <a:off x="2327562" y="3115228"/>
            <a:ext cx="796636" cy="797670"/>
            <a:chOff x="2327562" y="3115228"/>
            <a:chExt cx="796636" cy="797670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ABCF71C-E4D2-4D13-9E89-57A141B72B74}"/>
                </a:ext>
              </a:extLst>
            </p:cNvPr>
            <p:cNvGrpSpPr/>
            <p:nvPr/>
          </p:nvGrpSpPr>
          <p:grpSpPr>
            <a:xfrm>
              <a:off x="2327562" y="3150899"/>
              <a:ext cx="796636" cy="761999"/>
              <a:chOff x="7100455" y="2901835"/>
              <a:chExt cx="1600200" cy="1558635"/>
            </a:xfrm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D63AAF28-5843-4D50-B015-FF98870AB21A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4D50B637-C279-4EC7-8B1F-5018FA86F5B6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D7D9A973-833E-4EC3-80D7-7F2F91F5628A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28E50B1D-659F-436F-AFA3-7E57FD90C0E6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20BECE05-4942-442D-9E49-B92EF6250FC3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A89BE040-1DF9-4606-9162-91F988EE3F7F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1782011-D493-4B31-85ED-585A82FA50D2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CBF394FF-C694-4639-852F-6C59C583CECD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F56B480-4F74-44E1-A8EE-E1885827930E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4" name="Multiplication Sign 203">
              <a:extLst>
                <a:ext uri="{FF2B5EF4-FFF2-40B4-BE49-F238E27FC236}">
                  <a16:creationId xmlns:a16="http://schemas.microsoft.com/office/drawing/2014/main" id="{81CE5A44-61D5-41DE-B186-A5BF5AC2ACBB}"/>
                </a:ext>
              </a:extLst>
            </p:cNvPr>
            <p:cNvSpPr/>
            <p:nvPr/>
          </p:nvSpPr>
          <p:spPr>
            <a:xfrm>
              <a:off x="2328998" y="3115228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8AA48EC-C19E-402A-96B1-979F3DC4E0C8}"/>
                </a:ext>
              </a:extLst>
            </p:cNvPr>
            <p:cNvSpPr/>
            <p:nvPr/>
          </p:nvSpPr>
          <p:spPr>
            <a:xfrm>
              <a:off x="2900789" y="3180501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60A4BAD7-6BFC-4794-931C-36620E5626BD}"/>
              </a:ext>
            </a:extLst>
          </p:cNvPr>
          <p:cNvGrpSpPr/>
          <p:nvPr/>
        </p:nvGrpSpPr>
        <p:grpSpPr>
          <a:xfrm>
            <a:off x="3497118" y="3115227"/>
            <a:ext cx="796636" cy="797671"/>
            <a:chOff x="3497118" y="3115227"/>
            <a:chExt cx="796636" cy="7976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4324EE2-A6EA-49D5-83EB-513C68701843}"/>
                </a:ext>
              </a:extLst>
            </p:cNvPr>
            <p:cNvGrpSpPr/>
            <p:nvPr/>
          </p:nvGrpSpPr>
          <p:grpSpPr>
            <a:xfrm>
              <a:off x="3497118" y="3150899"/>
              <a:ext cx="796636" cy="761999"/>
              <a:chOff x="7100455" y="2901835"/>
              <a:chExt cx="1600200" cy="1558635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EA41A1B-4486-4608-8695-57300B9AB33D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DD6DD6A6-E03E-4AF5-9FDF-2445AD6C0E50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E199261-3109-4317-BFB7-00ABBC46C6BD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0A89F4D-C823-4E67-91C3-657817218312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FC756CA-57C5-4649-A9C3-3A9A10E9C73C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7387923-8477-4B97-A52C-D1AD40A79EB1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EEBA9DC-B35D-4CE6-8D3E-A76D4D57C578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3239B3D-0B59-4557-A244-7C7C4F4CAECE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A2AC1085-C48C-4BAC-8264-0BB339C8D231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5" name="Multiplication Sign 204">
              <a:extLst>
                <a:ext uri="{FF2B5EF4-FFF2-40B4-BE49-F238E27FC236}">
                  <a16:creationId xmlns:a16="http://schemas.microsoft.com/office/drawing/2014/main" id="{D2A3787E-FC4E-4B71-9A08-7D60FA7D755B}"/>
                </a:ext>
              </a:extLst>
            </p:cNvPr>
            <p:cNvSpPr/>
            <p:nvPr/>
          </p:nvSpPr>
          <p:spPr>
            <a:xfrm>
              <a:off x="3505483" y="3115227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3ECAAF03-A500-4E62-8D6E-5946D312C046}"/>
                </a:ext>
              </a:extLst>
            </p:cNvPr>
            <p:cNvSpPr/>
            <p:nvPr/>
          </p:nvSpPr>
          <p:spPr>
            <a:xfrm>
              <a:off x="3527149" y="3435534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EE77C014-658E-44E2-8EE6-C2B4B6DCEB7F}"/>
              </a:ext>
            </a:extLst>
          </p:cNvPr>
          <p:cNvGrpSpPr/>
          <p:nvPr/>
        </p:nvGrpSpPr>
        <p:grpSpPr>
          <a:xfrm>
            <a:off x="3497117" y="4167138"/>
            <a:ext cx="796637" cy="793459"/>
            <a:chOff x="3497117" y="4167138"/>
            <a:chExt cx="796637" cy="793459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37D40EA-69F2-489C-8B61-CC724393BFD3}"/>
                </a:ext>
              </a:extLst>
            </p:cNvPr>
            <p:cNvGrpSpPr/>
            <p:nvPr/>
          </p:nvGrpSpPr>
          <p:grpSpPr>
            <a:xfrm>
              <a:off x="3497118" y="4198598"/>
              <a:ext cx="796636" cy="761999"/>
              <a:chOff x="7100455" y="2901835"/>
              <a:chExt cx="1600200" cy="1558635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D165A5A-D8DB-416D-B73D-C43603A31C51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7DF4B392-31E9-46A5-BBD1-D4E23F4F3DD1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041759E6-7804-4A95-88C9-83E36EBC9720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4E9BBA83-80E1-47F8-9B0C-3DE4B147483C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30F776ED-DF7E-427A-A6BE-715C0A4105A5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98B52AE-E08E-4A52-B493-5EF03A7407A6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E2EB6F10-1CD4-4B93-BBA1-7989A924DFDD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22797F5E-5F15-4A8D-B299-D3822D6E370F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A4D9655B-523C-4861-9C85-063AC9148050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8" name="Multiplication Sign 207">
              <a:extLst>
                <a:ext uri="{FF2B5EF4-FFF2-40B4-BE49-F238E27FC236}">
                  <a16:creationId xmlns:a16="http://schemas.microsoft.com/office/drawing/2014/main" id="{2B897E6F-CD89-4DAC-83FF-B37826F009F4}"/>
                </a:ext>
              </a:extLst>
            </p:cNvPr>
            <p:cNvSpPr/>
            <p:nvPr/>
          </p:nvSpPr>
          <p:spPr>
            <a:xfrm>
              <a:off x="3497117" y="4167138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1" name="Multiplication Sign 210">
              <a:extLst>
                <a:ext uri="{FF2B5EF4-FFF2-40B4-BE49-F238E27FC236}">
                  <a16:creationId xmlns:a16="http://schemas.microsoft.com/office/drawing/2014/main" id="{B071A58D-A296-4A41-8211-4593551DAA76}"/>
                </a:ext>
              </a:extLst>
            </p:cNvPr>
            <p:cNvSpPr/>
            <p:nvPr/>
          </p:nvSpPr>
          <p:spPr>
            <a:xfrm>
              <a:off x="3762662" y="4397034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8E8885FF-1038-4255-92C4-BDC288992BC5}"/>
                </a:ext>
              </a:extLst>
            </p:cNvPr>
            <p:cNvSpPr/>
            <p:nvPr/>
          </p:nvSpPr>
          <p:spPr>
            <a:xfrm>
              <a:off x="3794268" y="4221034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F2E63829-104C-4DE0-94CE-92A225712790}"/>
              </a:ext>
            </a:extLst>
          </p:cNvPr>
          <p:cNvGrpSpPr/>
          <p:nvPr/>
        </p:nvGrpSpPr>
        <p:grpSpPr>
          <a:xfrm>
            <a:off x="1136642" y="5518790"/>
            <a:ext cx="796637" cy="800610"/>
            <a:chOff x="1136642" y="5518790"/>
            <a:chExt cx="796637" cy="800610"/>
          </a:xfrm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901ABFC7-0ED2-41E3-9C1D-7CA70C6701B7}"/>
                </a:ext>
              </a:extLst>
            </p:cNvPr>
            <p:cNvGrpSpPr/>
            <p:nvPr/>
          </p:nvGrpSpPr>
          <p:grpSpPr>
            <a:xfrm>
              <a:off x="1136643" y="5557401"/>
              <a:ext cx="796636" cy="761999"/>
              <a:chOff x="7100455" y="2901835"/>
              <a:chExt cx="1600200" cy="1558635"/>
            </a:xfrm>
          </p:grpSpPr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770C55F7-3760-43CB-A773-DCC1BE229368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BED70986-A7BA-4376-9B10-3E34853E346B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2ADBD03E-D8C9-489A-B182-2121DC9C2A89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23B6F01B-409D-409C-9E50-38C9B8EFB031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31AD8945-AEB4-4627-9D39-AD863FB38752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D646F7AD-5E12-49FC-9FA7-C6BA9EAEA0F9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9E28C492-8AD9-42ED-9DA9-91F28E2B7176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D6505397-2EEA-4AD6-A96F-71F7364F9306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3B5212EE-0848-49B6-8F59-552A08A29F43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12" name="Multiplication Sign 211">
              <a:extLst>
                <a:ext uri="{FF2B5EF4-FFF2-40B4-BE49-F238E27FC236}">
                  <a16:creationId xmlns:a16="http://schemas.microsoft.com/office/drawing/2014/main" id="{1E368CDF-A59B-467A-8449-548F57A874DB}"/>
                </a:ext>
              </a:extLst>
            </p:cNvPr>
            <p:cNvSpPr/>
            <p:nvPr/>
          </p:nvSpPr>
          <p:spPr>
            <a:xfrm>
              <a:off x="1136642" y="5518791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3" name="Multiplication Sign 212">
              <a:extLst>
                <a:ext uri="{FF2B5EF4-FFF2-40B4-BE49-F238E27FC236}">
                  <a16:creationId xmlns:a16="http://schemas.microsoft.com/office/drawing/2014/main" id="{226C4418-2341-443D-B50C-0D74848247F1}"/>
                </a:ext>
              </a:extLst>
            </p:cNvPr>
            <p:cNvSpPr/>
            <p:nvPr/>
          </p:nvSpPr>
          <p:spPr>
            <a:xfrm>
              <a:off x="1667732" y="5518790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4" name="Multiplication Sign 213">
              <a:extLst>
                <a:ext uri="{FF2B5EF4-FFF2-40B4-BE49-F238E27FC236}">
                  <a16:creationId xmlns:a16="http://schemas.microsoft.com/office/drawing/2014/main" id="{10178DA2-2CC0-4D26-88F5-BB0E77AA3AF4}"/>
                </a:ext>
              </a:extLst>
            </p:cNvPr>
            <p:cNvSpPr/>
            <p:nvPr/>
          </p:nvSpPr>
          <p:spPr>
            <a:xfrm>
              <a:off x="1667730" y="5776007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B04333D4-5B71-455D-BB35-16C96F2A4A0A}"/>
                </a:ext>
              </a:extLst>
            </p:cNvPr>
            <p:cNvSpPr/>
            <p:nvPr/>
          </p:nvSpPr>
          <p:spPr>
            <a:xfrm>
              <a:off x="1423549" y="5589831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82C01E79-3AF5-404D-A949-63EA548C23E4}"/>
                </a:ext>
              </a:extLst>
            </p:cNvPr>
            <p:cNvSpPr/>
            <p:nvPr/>
          </p:nvSpPr>
          <p:spPr>
            <a:xfrm>
              <a:off x="1432523" y="5839206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1BA30C6C-789F-48C0-AD0E-083137A9D9ED}"/>
                </a:ext>
              </a:extLst>
            </p:cNvPr>
            <p:cNvSpPr/>
            <p:nvPr/>
          </p:nvSpPr>
          <p:spPr>
            <a:xfrm>
              <a:off x="1417942" y="6095914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CC600F56-1FCF-4F00-B044-8B5998B1CF4A}"/>
              </a:ext>
            </a:extLst>
          </p:cNvPr>
          <p:cNvGrpSpPr/>
          <p:nvPr/>
        </p:nvGrpSpPr>
        <p:grpSpPr>
          <a:xfrm>
            <a:off x="2306195" y="5521093"/>
            <a:ext cx="799504" cy="820126"/>
            <a:chOff x="2306195" y="5521093"/>
            <a:chExt cx="799504" cy="820126"/>
          </a:xfrm>
        </p:grpSpPr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A5E27476-FD95-4099-B664-674ACFFED961}"/>
                </a:ext>
              </a:extLst>
            </p:cNvPr>
            <p:cNvGrpSpPr/>
            <p:nvPr/>
          </p:nvGrpSpPr>
          <p:grpSpPr>
            <a:xfrm>
              <a:off x="2306200" y="5557401"/>
              <a:ext cx="796636" cy="761999"/>
              <a:chOff x="7100455" y="2901835"/>
              <a:chExt cx="1600200" cy="1558635"/>
            </a:xfrm>
          </p:grpSpPr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8F36B6C3-E6D3-4C98-BB5F-837672F64644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7080C414-2279-4179-B7FE-43BAFC93281C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E42FCE4F-3FF1-4E5C-8C75-24681A12727F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52A661F3-A8EF-4076-B283-1FB9ADA17069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B4703029-3A38-4EF9-8DAF-ACD0C5ED3639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1A668A58-20CD-4859-B8B7-909D58F5E853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B55AB36-DFA1-4296-A1DE-2EF1027989F6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1BF83DC3-F19B-4CB1-B04A-6D4E061E78C3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37CA57F8-9A7B-44A3-B0E7-47BD08174408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15" name="Multiplication Sign 214">
              <a:extLst>
                <a:ext uri="{FF2B5EF4-FFF2-40B4-BE49-F238E27FC236}">
                  <a16:creationId xmlns:a16="http://schemas.microsoft.com/office/drawing/2014/main" id="{7B337453-CEC7-46DA-B4D3-3E79B004FB0E}"/>
                </a:ext>
              </a:extLst>
            </p:cNvPr>
            <p:cNvSpPr/>
            <p:nvPr/>
          </p:nvSpPr>
          <p:spPr>
            <a:xfrm>
              <a:off x="2306195" y="5525941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6" name="Multiplication Sign 215">
              <a:extLst>
                <a:ext uri="{FF2B5EF4-FFF2-40B4-BE49-F238E27FC236}">
                  <a16:creationId xmlns:a16="http://schemas.microsoft.com/office/drawing/2014/main" id="{25D8A512-08A1-4D9F-8C96-E2B4834BF799}"/>
                </a:ext>
              </a:extLst>
            </p:cNvPr>
            <p:cNvSpPr/>
            <p:nvPr/>
          </p:nvSpPr>
          <p:spPr>
            <a:xfrm>
              <a:off x="2837285" y="5521093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7" name="Multiplication Sign 216">
              <a:extLst>
                <a:ext uri="{FF2B5EF4-FFF2-40B4-BE49-F238E27FC236}">
                  <a16:creationId xmlns:a16="http://schemas.microsoft.com/office/drawing/2014/main" id="{0639C143-77C6-4C9D-BFC7-6EA7BCEE809D}"/>
                </a:ext>
              </a:extLst>
            </p:cNvPr>
            <p:cNvSpPr/>
            <p:nvPr/>
          </p:nvSpPr>
          <p:spPr>
            <a:xfrm>
              <a:off x="2840154" y="5769587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8" name="Multiplication Sign 217">
              <a:extLst>
                <a:ext uri="{FF2B5EF4-FFF2-40B4-BE49-F238E27FC236}">
                  <a16:creationId xmlns:a16="http://schemas.microsoft.com/office/drawing/2014/main" id="{9F33857B-7A9D-4BA0-8DC6-72F38DCBC939}"/>
                </a:ext>
              </a:extLst>
            </p:cNvPr>
            <p:cNvSpPr/>
            <p:nvPr/>
          </p:nvSpPr>
          <p:spPr>
            <a:xfrm>
              <a:off x="2570314" y="6016850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19" name="Multiplication Sign 218">
              <a:extLst>
                <a:ext uri="{FF2B5EF4-FFF2-40B4-BE49-F238E27FC236}">
                  <a16:creationId xmlns:a16="http://schemas.microsoft.com/office/drawing/2014/main" id="{35472350-F6FF-4087-9025-6A907C7E8BFF}"/>
                </a:ext>
              </a:extLst>
            </p:cNvPr>
            <p:cNvSpPr/>
            <p:nvPr/>
          </p:nvSpPr>
          <p:spPr>
            <a:xfrm>
              <a:off x="2315477" y="6016850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98F4CF4C-7E90-407C-B8B5-11B56AD8038C}"/>
                </a:ext>
              </a:extLst>
            </p:cNvPr>
            <p:cNvSpPr/>
            <p:nvPr/>
          </p:nvSpPr>
          <p:spPr>
            <a:xfrm>
              <a:off x="2601740" y="5597718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C13632FC-052A-4D24-9CCC-B97646473D86}"/>
                </a:ext>
              </a:extLst>
            </p:cNvPr>
            <p:cNvSpPr/>
            <p:nvPr/>
          </p:nvSpPr>
          <p:spPr>
            <a:xfrm>
              <a:off x="2608173" y="5831721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76D78FE9-E8C6-41BB-8394-84F60842492D}"/>
                </a:ext>
              </a:extLst>
            </p:cNvPr>
            <p:cNvSpPr/>
            <p:nvPr/>
          </p:nvSpPr>
          <p:spPr>
            <a:xfrm>
              <a:off x="2326402" y="5839206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72BF16CF-048B-48CC-8A09-6981D14EEEDF}"/>
                </a:ext>
              </a:extLst>
            </p:cNvPr>
            <p:cNvSpPr/>
            <p:nvPr/>
          </p:nvSpPr>
          <p:spPr>
            <a:xfrm>
              <a:off x="2858649" y="6081282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20" name="Group 319">
            <a:extLst>
              <a:ext uri="{FF2B5EF4-FFF2-40B4-BE49-F238E27FC236}">
                <a16:creationId xmlns:a16="http://schemas.microsoft.com/office/drawing/2014/main" id="{BEDA461E-9E8C-41EA-9F98-EA74CF3C28FD}"/>
              </a:ext>
            </a:extLst>
          </p:cNvPr>
          <p:cNvGrpSpPr/>
          <p:nvPr/>
        </p:nvGrpSpPr>
        <p:grpSpPr>
          <a:xfrm>
            <a:off x="3462491" y="5518790"/>
            <a:ext cx="809901" cy="831874"/>
            <a:chOff x="3462491" y="5518790"/>
            <a:chExt cx="809901" cy="831874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DCC48446-1EB5-47B6-8D0E-5DE36FDEC957}"/>
                </a:ext>
              </a:extLst>
            </p:cNvPr>
            <p:cNvGrpSpPr/>
            <p:nvPr/>
          </p:nvGrpSpPr>
          <p:grpSpPr>
            <a:xfrm>
              <a:off x="3475756" y="5557401"/>
              <a:ext cx="796636" cy="761999"/>
              <a:chOff x="7100455" y="2901835"/>
              <a:chExt cx="1600200" cy="1558635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50A1F23C-12D9-4A95-A78C-D9D3B18CB02F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C29C35B0-FD05-409D-9E84-64B7D6BD84AD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AEF3238D-F90F-401B-B562-E160DACD45BF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C9DE56D9-394D-4A3F-9A93-F5033DBF388C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B6081A7C-5F63-46F0-834C-41F9DFDBCD23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CEE271FC-342E-4A8D-A2C1-68CC5641C8A5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E6D224EB-9767-482F-8BC2-CAB35D5009B2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DF46D028-3BE2-409C-90F7-D8EBB1D20B67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F516E81C-F44B-47FE-B00D-76B14C623649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20" name="Multiplication Sign 219">
              <a:extLst>
                <a:ext uri="{FF2B5EF4-FFF2-40B4-BE49-F238E27FC236}">
                  <a16:creationId xmlns:a16="http://schemas.microsoft.com/office/drawing/2014/main" id="{CD3640AB-375B-412E-AA22-45D45893078C}"/>
                </a:ext>
              </a:extLst>
            </p:cNvPr>
            <p:cNvSpPr/>
            <p:nvPr/>
          </p:nvSpPr>
          <p:spPr>
            <a:xfrm>
              <a:off x="3462491" y="5518790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1" name="Multiplication Sign 220">
              <a:extLst>
                <a:ext uri="{FF2B5EF4-FFF2-40B4-BE49-F238E27FC236}">
                  <a16:creationId xmlns:a16="http://schemas.microsoft.com/office/drawing/2014/main" id="{5673D3DF-7B02-4DB9-8F87-FDD576DCF6F6}"/>
                </a:ext>
              </a:extLst>
            </p:cNvPr>
            <p:cNvSpPr/>
            <p:nvPr/>
          </p:nvSpPr>
          <p:spPr>
            <a:xfrm>
              <a:off x="4003978" y="5525940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2" name="Multiplication Sign 221">
              <a:extLst>
                <a:ext uri="{FF2B5EF4-FFF2-40B4-BE49-F238E27FC236}">
                  <a16:creationId xmlns:a16="http://schemas.microsoft.com/office/drawing/2014/main" id="{96E38F88-6AD0-42FE-8259-281E07EB9A0E}"/>
                </a:ext>
              </a:extLst>
            </p:cNvPr>
            <p:cNvSpPr/>
            <p:nvPr/>
          </p:nvSpPr>
          <p:spPr>
            <a:xfrm>
              <a:off x="3739867" y="5776006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3" name="Multiplication Sign 222">
              <a:extLst>
                <a:ext uri="{FF2B5EF4-FFF2-40B4-BE49-F238E27FC236}">
                  <a16:creationId xmlns:a16="http://schemas.microsoft.com/office/drawing/2014/main" id="{63342B57-9180-4B2B-AEF0-97784B7B4A3A}"/>
                </a:ext>
              </a:extLst>
            </p:cNvPr>
            <p:cNvSpPr/>
            <p:nvPr/>
          </p:nvSpPr>
          <p:spPr>
            <a:xfrm>
              <a:off x="3471459" y="6026295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D2DD5333-BEC9-4429-A3DE-253BB2F99AF8}"/>
                </a:ext>
              </a:extLst>
            </p:cNvPr>
            <p:cNvSpPr/>
            <p:nvPr/>
          </p:nvSpPr>
          <p:spPr>
            <a:xfrm>
              <a:off x="3772195" y="6088732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764D28F7-DBF4-43CB-9E23-FBE307D76BAE}"/>
                </a:ext>
              </a:extLst>
            </p:cNvPr>
            <p:cNvSpPr/>
            <p:nvPr/>
          </p:nvSpPr>
          <p:spPr>
            <a:xfrm>
              <a:off x="4039497" y="6081282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21B22E18-5906-467E-BC16-22B4826E8617}"/>
                </a:ext>
              </a:extLst>
            </p:cNvPr>
            <p:cNvSpPr/>
            <p:nvPr/>
          </p:nvSpPr>
          <p:spPr>
            <a:xfrm>
              <a:off x="3772195" y="5589831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C4FF8916-A7F8-40B9-AFFE-E5FAE5978FB1}"/>
              </a:ext>
            </a:extLst>
          </p:cNvPr>
          <p:cNvGrpSpPr/>
          <p:nvPr/>
        </p:nvGrpSpPr>
        <p:grpSpPr>
          <a:xfrm>
            <a:off x="1570175" y="1877293"/>
            <a:ext cx="9356444" cy="253492"/>
            <a:chOff x="1570175" y="1877293"/>
            <a:chExt cx="9356444" cy="253492"/>
          </a:xfrm>
        </p:grpSpPr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7024072-EE0C-484C-B6B5-6342940FF40C}"/>
                </a:ext>
              </a:extLst>
            </p:cNvPr>
            <p:cNvCxnSpPr>
              <a:cxnSpLocks/>
              <a:stCxn id="12" idx="2"/>
              <a:endCxn id="56" idx="0"/>
            </p:cNvCxnSpPr>
            <p:nvPr/>
          </p:nvCxnSpPr>
          <p:spPr>
            <a:xfrm flipH="1">
              <a:off x="1570175" y="1877293"/>
              <a:ext cx="4671293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C88A7F69-E542-4EC3-9D78-55F802F178BD}"/>
                </a:ext>
              </a:extLst>
            </p:cNvPr>
            <p:cNvCxnSpPr>
              <a:stCxn id="12" idx="2"/>
              <a:endCxn id="46" idx="0"/>
            </p:cNvCxnSpPr>
            <p:nvPr/>
          </p:nvCxnSpPr>
          <p:spPr>
            <a:xfrm flipH="1">
              <a:off x="2739732" y="1877293"/>
              <a:ext cx="3501736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2B9671D-C105-4A33-9FDE-76A8CAF827EE}"/>
                </a:ext>
              </a:extLst>
            </p:cNvPr>
            <p:cNvCxnSpPr>
              <a:cxnSpLocks/>
              <a:stCxn id="12" idx="2"/>
              <a:endCxn id="36" idx="0"/>
            </p:cNvCxnSpPr>
            <p:nvPr/>
          </p:nvCxnSpPr>
          <p:spPr>
            <a:xfrm flipH="1">
              <a:off x="3909288" y="1877293"/>
              <a:ext cx="2332180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5617F618-8654-4ABA-A897-EFFBD7F58189}"/>
                </a:ext>
              </a:extLst>
            </p:cNvPr>
            <p:cNvCxnSpPr>
              <a:stCxn id="12" idx="2"/>
              <a:endCxn id="26" idx="0"/>
            </p:cNvCxnSpPr>
            <p:nvPr/>
          </p:nvCxnSpPr>
          <p:spPr>
            <a:xfrm flipH="1">
              <a:off x="5078843" y="1877293"/>
              <a:ext cx="1162625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7588F26-3884-4F54-8DF3-8DA9680B76E6}"/>
                </a:ext>
              </a:extLst>
            </p:cNvPr>
            <p:cNvCxnSpPr>
              <a:stCxn id="12" idx="2"/>
              <a:endCxn id="16" idx="0"/>
            </p:cNvCxnSpPr>
            <p:nvPr/>
          </p:nvCxnSpPr>
          <p:spPr>
            <a:xfrm>
              <a:off x="6241468" y="1877293"/>
              <a:ext cx="6929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1A4C10CC-2E9F-4AA3-9EFD-0631039D2E7D}"/>
                </a:ext>
              </a:extLst>
            </p:cNvPr>
            <p:cNvCxnSpPr>
              <a:stCxn id="12" idx="2"/>
              <a:endCxn id="96" idx="0"/>
            </p:cNvCxnSpPr>
            <p:nvPr/>
          </p:nvCxnSpPr>
          <p:spPr>
            <a:xfrm>
              <a:off x="6241468" y="1877293"/>
              <a:ext cx="1176483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EC6BE09E-4BB1-4E0B-8359-AAC0397E0955}"/>
                </a:ext>
              </a:extLst>
            </p:cNvPr>
            <p:cNvCxnSpPr>
              <a:stCxn id="12" idx="2"/>
              <a:endCxn id="86" idx="0"/>
            </p:cNvCxnSpPr>
            <p:nvPr/>
          </p:nvCxnSpPr>
          <p:spPr>
            <a:xfrm>
              <a:off x="6241468" y="1877293"/>
              <a:ext cx="2346040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D60B37D6-39AB-4EF1-972F-57074E2A89A0}"/>
                </a:ext>
              </a:extLst>
            </p:cNvPr>
            <p:cNvCxnSpPr>
              <a:stCxn id="12" idx="2"/>
              <a:endCxn id="76" idx="0"/>
            </p:cNvCxnSpPr>
            <p:nvPr/>
          </p:nvCxnSpPr>
          <p:spPr>
            <a:xfrm>
              <a:off x="6241468" y="1877293"/>
              <a:ext cx="3515596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9FD718FA-CF59-4E48-9132-960E60E0FA91}"/>
                </a:ext>
              </a:extLst>
            </p:cNvPr>
            <p:cNvCxnSpPr>
              <a:stCxn id="12" idx="2"/>
              <a:endCxn id="66" idx="0"/>
            </p:cNvCxnSpPr>
            <p:nvPr/>
          </p:nvCxnSpPr>
          <p:spPr>
            <a:xfrm>
              <a:off x="6241468" y="1877293"/>
              <a:ext cx="4685151" cy="2534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EB17F66E-DE51-484E-AE6D-38A65A38F0B9}"/>
              </a:ext>
            </a:extLst>
          </p:cNvPr>
          <p:cNvGrpSpPr/>
          <p:nvPr/>
        </p:nvGrpSpPr>
        <p:grpSpPr>
          <a:xfrm>
            <a:off x="1148473" y="4159541"/>
            <a:ext cx="806168" cy="801056"/>
            <a:chOff x="1148473" y="4159541"/>
            <a:chExt cx="806168" cy="801056"/>
          </a:xfrm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A8A446A5-5010-406B-BA24-B7C4684E938C}"/>
                </a:ext>
              </a:extLst>
            </p:cNvPr>
            <p:cNvGrpSpPr/>
            <p:nvPr/>
          </p:nvGrpSpPr>
          <p:grpSpPr>
            <a:xfrm>
              <a:off x="1158005" y="4198598"/>
              <a:ext cx="796636" cy="761999"/>
              <a:chOff x="7100455" y="2901835"/>
              <a:chExt cx="1600200" cy="1558635"/>
            </a:xfrm>
          </p:grpSpPr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5F5D61C8-E6AE-4B6A-AD24-230F3BC3EDA4}"/>
                  </a:ext>
                </a:extLst>
              </p:cNvPr>
              <p:cNvSpPr/>
              <p:nvPr/>
            </p:nvSpPr>
            <p:spPr>
              <a:xfrm>
                <a:off x="71004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239C22FD-1327-4547-836F-92993BD85820}"/>
                  </a:ext>
                </a:extLst>
              </p:cNvPr>
              <p:cNvSpPr/>
              <p:nvPr/>
            </p:nvSpPr>
            <p:spPr>
              <a:xfrm>
                <a:off x="7633855" y="290945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6BBA6462-88D4-453A-8113-7C4BC3DB9179}"/>
                  </a:ext>
                </a:extLst>
              </p:cNvPr>
              <p:cNvSpPr/>
              <p:nvPr/>
            </p:nvSpPr>
            <p:spPr>
              <a:xfrm>
                <a:off x="8167255" y="290183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4DD35A88-CF6B-4EC6-9402-32FF3B373193}"/>
                  </a:ext>
                </a:extLst>
              </p:cNvPr>
              <p:cNvSpPr/>
              <p:nvPr/>
            </p:nvSpPr>
            <p:spPr>
              <a:xfrm>
                <a:off x="7100455" y="3415838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E2AE548D-2572-48F7-8732-50C664417571}"/>
                  </a:ext>
                </a:extLst>
              </p:cNvPr>
              <p:cNvSpPr/>
              <p:nvPr/>
            </p:nvSpPr>
            <p:spPr>
              <a:xfrm>
                <a:off x="7633855" y="3414799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A7D23EB2-7631-4842-BEB5-CB531A3B5CB4}"/>
                  </a:ext>
                </a:extLst>
              </p:cNvPr>
              <p:cNvSpPr/>
              <p:nvPr/>
            </p:nvSpPr>
            <p:spPr>
              <a:xfrm>
                <a:off x="8167255" y="3421380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2BBCF4C2-664D-4EA7-8B3B-80DE9A287C96}"/>
                  </a:ext>
                </a:extLst>
              </p:cNvPr>
              <p:cNvSpPr/>
              <p:nvPr/>
            </p:nvSpPr>
            <p:spPr>
              <a:xfrm>
                <a:off x="71004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090EA83E-B301-4CB0-91B0-1BF1A60B9462}"/>
                  </a:ext>
                </a:extLst>
              </p:cNvPr>
              <p:cNvSpPr/>
              <p:nvPr/>
            </p:nvSpPr>
            <p:spPr>
              <a:xfrm>
                <a:off x="7633855" y="394092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6198D4C4-1185-48F1-9BB0-13008204DD1D}"/>
                  </a:ext>
                </a:extLst>
              </p:cNvPr>
              <p:cNvSpPr/>
              <p:nvPr/>
            </p:nvSpPr>
            <p:spPr>
              <a:xfrm>
                <a:off x="8167255" y="3933305"/>
                <a:ext cx="533400" cy="51954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206" name="Multiplication Sign 205">
              <a:extLst>
                <a:ext uri="{FF2B5EF4-FFF2-40B4-BE49-F238E27FC236}">
                  <a16:creationId xmlns:a16="http://schemas.microsoft.com/office/drawing/2014/main" id="{6108F31A-3DFF-44E8-A13E-EBCB5CB52073}"/>
                </a:ext>
              </a:extLst>
            </p:cNvPr>
            <p:cNvSpPr/>
            <p:nvPr/>
          </p:nvSpPr>
          <p:spPr>
            <a:xfrm>
              <a:off x="1148473" y="4159541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09" name="Multiplication Sign 208">
              <a:extLst>
                <a:ext uri="{FF2B5EF4-FFF2-40B4-BE49-F238E27FC236}">
                  <a16:creationId xmlns:a16="http://schemas.microsoft.com/office/drawing/2014/main" id="{586D7CD1-F471-43FF-8C52-504CF97DBC11}"/>
                </a:ext>
              </a:extLst>
            </p:cNvPr>
            <p:cNvSpPr/>
            <p:nvPr/>
          </p:nvSpPr>
          <p:spPr>
            <a:xfrm>
              <a:off x="1689095" y="4160505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DEEA2DBD-FB00-430C-B57E-184E11A324E0}"/>
                </a:ext>
              </a:extLst>
            </p:cNvPr>
            <p:cNvSpPr/>
            <p:nvPr/>
          </p:nvSpPr>
          <p:spPr>
            <a:xfrm>
              <a:off x="1451113" y="4221203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857E88BF-3BDC-41A3-9C14-1BABD2AD9933}"/>
              </a:ext>
            </a:extLst>
          </p:cNvPr>
          <p:cNvGrpSpPr/>
          <p:nvPr/>
        </p:nvGrpSpPr>
        <p:grpSpPr>
          <a:xfrm>
            <a:off x="1556323" y="2889059"/>
            <a:ext cx="4151239" cy="745272"/>
            <a:chOff x="1556323" y="2889059"/>
            <a:chExt cx="4151239" cy="745272"/>
          </a:xfrm>
        </p:grpSpPr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9F56F323-6531-49EC-B416-F96BA4B177B9}"/>
                </a:ext>
              </a:extLst>
            </p:cNvPr>
            <p:cNvCxnSpPr>
              <a:cxnSpLocks/>
              <a:stCxn id="62" idx="2"/>
              <a:endCxn id="126" idx="0"/>
            </p:cNvCxnSpPr>
            <p:nvPr/>
          </p:nvCxnSpPr>
          <p:spPr>
            <a:xfrm flipH="1">
              <a:off x="1556323" y="2889059"/>
              <a:ext cx="13852" cy="265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2E331DBB-97DB-4178-A286-70862A3B738A}"/>
                </a:ext>
              </a:extLst>
            </p:cNvPr>
            <p:cNvCxnSpPr>
              <a:cxnSpLocks/>
              <a:stCxn id="62" idx="2"/>
              <a:endCxn id="116" idx="0"/>
            </p:cNvCxnSpPr>
            <p:nvPr/>
          </p:nvCxnSpPr>
          <p:spPr>
            <a:xfrm>
              <a:off x="1570175" y="2889059"/>
              <a:ext cx="1155705" cy="265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4CCBB8E-E4D4-4F59-98EA-FC211F86E2C3}"/>
                </a:ext>
              </a:extLst>
            </p:cNvPr>
            <p:cNvCxnSpPr>
              <a:cxnSpLocks/>
              <a:stCxn id="62" idx="2"/>
              <a:endCxn id="106" idx="0"/>
            </p:cNvCxnSpPr>
            <p:nvPr/>
          </p:nvCxnSpPr>
          <p:spPr>
            <a:xfrm>
              <a:off x="1570175" y="2889059"/>
              <a:ext cx="2325261" cy="265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C65FDA8E-B780-4040-A022-37BE82F5A6D9}"/>
                </a:ext>
              </a:extLst>
            </p:cNvPr>
            <p:cNvCxnSpPr>
              <a:stCxn id="62" idx="2"/>
            </p:cNvCxnSpPr>
            <p:nvPr/>
          </p:nvCxnSpPr>
          <p:spPr>
            <a:xfrm>
              <a:off x="1570175" y="2889059"/>
              <a:ext cx="4038746" cy="3023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718B7E5F-D1FB-4CDC-8EF0-E0D1A76FA903}"/>
                </a:ext>
              </a:extLst>
            </p:cNvPr>
            <p:cNvSpPr txBox="1"/>
            <p:nvPr/>
          </p:nvSpPr>
          <p:spPr>
            <a:xfrm>
              <a:off x="5330536" y="3264999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</p:grp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EEFA26E4-A6E3-4626-B3F3-56FE41B1370D}"/>
              </a:ext>
            </a:extLst>
          </p:cNvPr>
          <p:cNvGrpSpPr/>
          <p:nvPr/>
        </p:nvGrpSpPr>
        <p:grpSpPr>
          <a:xfrm>
            <a:off x="1556323" y="3912898"/>
            <a:ext cx="4227259" cy="767951"/>
            <a:chOff x="1556323" y="3912898"/>
            <a:chExt cx="4227259" cy="767951"/>
          </a:xfrm>
        </p:grpSpPr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FD1C44B-8D4F-4DC0-964E-615BC20CAD80}"/>
                </a:ext>
              </a:extLst>
            </p:cNvPr>
            <p:cNvCxnSpPr>
              <a:stCxn id="132" idx="2"/>
            </p:cNvCxnSpPr>
            <p:nvPr/>
          </p:nvCxnSpPr>
          <p:spPr>
            <a:xfrm>
              <a:off x="1556323" y="3912898"/>
              <a:ext cx="4038746" cy="36256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0EC4437-72A4-434E-8186-F72C6AAAA203}"/>
                </a:ext>
              </a:extLst>
            </p:cNvPr>
            <p:cNvCxnSpPr>
              <a:stCxn id="132" idx="2"/>
              <a:endCxn id="156" idx="0"/>
            </p:cNvCxnSpPr>
            <p:nvPr/>
          </p:nvCxnSpPr>
          <p:spPr>
            <a:xfrm>
              <a:off x="1556323" y="3912898"/>
              <a:ext cx="0" cy="2894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0B9D3658-1717-4DE2-B85B-AC6B59E26C99}"/>
                </a:ext>
              </a:extLst>
            </p:cNvPr>
            <p:cNvCxnSpPr>
              <a:stCxn id="132" idx="2"/>
              <a:endCxn id="146" idx="0"/>
            </p:cNvCxnSpPr>
            <p:nvPr/>
          </p:nvCxnSpPr>
          <p:spPr>
            <a:xfrm>
              <a:off x="1556323" y="3912898"/>
              <a:ext cx="1168397" cy="3083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10E08B0D-CEDB-4A54-9D84-9548B8216695}"/>
                </a:ext>
              </a:extLst>
            </p:cNvPr>
            <p:cNvCxnSpPr>
              <a:cxnSpLocks/>
              <a:stCxn id="132" idx="2"/>
              <a:endCxn id="136" idx="0"/>
            </p:cNvCxnSpPr>
            <p:nvPr/>
          </p:nvCxnSpPr>
          <p:spPr>
            <a:xfrm>
              <a:off x="1556323" y="3912898"/>
              <a:ext cx="2339113" cy="2894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C9D1AEFA-C84C-4D2F-AAA0-7DED12D87B92}"/>
                </a:ext>
              </a:extLst>
            </p:cNvPr>
            <p:cNvSpPr txBox="1"/>
            <p:nvPr/>
          </p:nvSpPr>
          <p:spPr>
            <a:xfrm>
              <a:off x="5406556" y="4311517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E820159B-BA79-4566-8493-19CA49214930}"/>
              </a:ext>
            </a:extLst>
          </p:cNvPr>
          <p:cNvGrpSpPr/>
          <p:nvPr/>
        </p:nvGrpSpPr>
        <p:grpSpPr>
          <a:xfrm>
            <a:off x="1322382" y="4960597"/>
            <a:ext cx="4461200" cy="837684"/>
            <a:chOff x="1322382" y="4960597"/>
            <a:chExt cx="4461200" cy="837684"/>
          </a:xfrm>
        </p:grpSpPr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D68739F5-D76F-466A-B2A3-FF47A0F86158}"/>
                </a:ext>
              </a:extLst>
            </p:cNvPr>
            <p:cNvCxnSpPr>
              <a:cxnSpLocks/>
              <a:stCxn id="162" idx="2"/>
            </p:cNvCxnSpPr>
            <p:nvPr/>
          </p:nvCxnSpPr>
          <p:spPr>
            <a:xfrm flipH="1">
              <a:off x="1556322" y="4960597"/>
              <a:ext cx="1" cy="16281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2D4919B0-AA49-4DEB-8DE6-D7EDD94EEC7C}"/>
                </a:ext>
              </a:extLst>
            </p:cNvPr>
            <p:cNvCxnSpPr>
              <a:cxnSpLocks/>
              <a:stCxn id="162" idx="2"/>
            </p:cNvCxnSpPr>
            <p:nvPr/>
          </p:nvCxnSpPr>
          <p:spPr>
            <a:xfrm>
              <a:off x="1556323" y="4960597"/>
              <a:ext cx="1115870" cy="1976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4A403B06-6B89-41E3-AD06-F96F8CDCED0D}"/>
                </a:ext>
              </a:extLst>
            </p:cNvPr>
            <p:cNvCxnSpPr>
              <a:cxnSpLocks/>
              <a:stCxn id="162" idx="2"/>
            </p:cNvCxnSpPr>
            <p:nvPr/>
          </p:nvCxnSpPr>
          <p:spPr>
            <a:xfrm>
              <a:off x="1556323" y="4960597"/>
              <a:ext cx="2237945" cy="2069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922899EC-E864-4C45-A22F-68ECDBEC5E80}"/>
                </a:ext>
              </a:extLst>
            </p:cNvPr>
            <p:cNvCxnSpPr>
              <a:cxnSpLocks/>
              <a:stCxn id="186" idx="0"/>
            </p:cNvCxnSpPr>
            <p:nvPr/>
          </p:nvCxnSpPr>
          <p:spPr>
            <a:xfrm flipV="1">
              <a:off x="1534961" y="5329983"/>
              <a:ext cx="10694" cy="23114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5DB2EF54-D57C-4C4C-AE4E-827CF989B09A}"/>
                </a:ext>
              </a:extLst>
            </p:cNvPr>
            <p:cNvCxnSpPr>
              <a:cxnSpLocks/>
              <a:stCxn id="176" idx="0"/>
            </p:cNvCxnSpPr>
            <p:nvPr/>
          </p:nvCxnSpPr>
          <p:spPr>
            <a:xfrm flipV="1">
              <a:off x="2704518" y="5363139"/>
              <a:ext cx="4098" cy="19798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807C549-4555-4F4D-BE08-482AD6E74663}"/>
                </a:ext>
              </a:extLst>
            </p:cNvPr>
            <p:cNvCxnSpPr>
              <a:cxnSpLocks/>
              <a:stCxn id="166" idx="0"/>
            </p:cNvCxnSpPr>
            <p:nvPr/>
          </p:nvCxnSpPr>
          <p:spPr>
            <a:xfrm flipH="1" flipV="1">
              <a:off x="3870590" y="5342818"/>
              <a:ext cx="3484" cy="21830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10488088-906A-4CA3-97E4-56E030C990FC}"/>
                </a:ext>
              </a:extLst>
            </p:cNvPr>
            <p:cNvCxnSpPr>
              <a:cxnSpLocks/>
              <a:stCxn id="162" idx="2"/>
            </p:cNvCxnSpPr>
            <p:nvPr/>
          </p:nvCxnSpPr>
          <p:spPr>
            <a:xfrm>
              <a:off x="1556323" y="4960597"/>
              <a:ext cx="4038746" cy="2049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7B133FFD-79A5-419A-B3DA-23FFD041E5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88116" y="5355721"/>
              <a:ext cx="3484" cy="21830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2" name="TextBox 301">
              <a:extLst>
                <a:ext uri="{FF2B5EF4-FFF2-40B4-BE49-F238E27FC236}">
                  <a16:creationId xmlns:a16="http://schemas.microsoft.com/office/drawing/2014/main" id="{96B3696D-5BCF-4D65-894B-528F495CB649}"/>
                </a:ext>
              </a:extLst>
            </p:cNvPr>
            <p:cNvSpPr txBox="1"/>
            <p:nvPr/>
          </p:nvSpPr>
          <p:spPr>
            <a:xfrm>
              <a:off x="5399603" y="5021672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474BD6AE-3668-4E5F-9DFF-C2B0261ACF3B}"/>
                </a:ext>
              </a:extLst>
            </p:cNvPr>
            <p:cNvSpPr txBox="1"/>
            <p:nvPr/>
          </p:nvSpPr>
          <p:spPr>
            <a:xfrm>
              <a:off x="5406556" y="5428949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5BD746ED-FB6C-4A09-877C-05772AECBF75}"/>
                </a:ext>
              </a:extLst>
            </p:cNvPr>
            <p:cNvSpPr txBox="1"/>
            <p:nvPr/>
          </p:nvSpPr>
          <p:spPr>
            <a:xfrm>
              <a:off x="3678966" y="5004214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CC24910F-0AB1-41BF-A36F-ED12AB8C921A}"/>
                </a:ext>
              </a:extLst>
            </p:cNvPr>
            <p:cNvSpPr txBox="1"/>
            <p:nvPr/>
          </p:nvSpPr>
          <p:spPr>
            <a:xfrm>
              <a:off x="2498687" y="5003813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  <p:sp>
          <p:nvSpPr>
            <p:cNvPr id="306" name="TextBox 305">
              <a:extLst>
                <a:ext uri="{FF2B5EF4-FFF2-40B4-BE49-F238E27FC236}">
                  <a16:creationId xmlns:a16="http://schemas.microsoft.com/office/drawing/2014/main" id="{48C66286-8CC1-438B-8462-BE91C1E9037F}"/>
                </a:ext>
              </a:extLst>
            </p:cNvPr>
            <p:cNvSpPr txBox="1"/>
            <p:nvPr/>
          </p:nvSpPr>
          <p:spPr>
            <a:xfrm>
              <a:off x="1322382" y="4969212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...</a:t>
              </a:r>
              <a:endParaRPr lang="en-SE" dirty="0"/>
            </a:p>
          </p:txBody>
        </p:sp>
      </p:grp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8527D25B-E8F7-4188-800E-162E8AED22D9}"/>
              </a:ext>
            </a:extLst>
          </p:cNvPr>
          <p:cNvGrpSpPr/>
          <p:nvPr/>
        </p:nvGrpSpPr>
        <p:grpSpPr>
          <a:xfrm>
            <a:off x="15000" y="1537727"/>
            <a:ext cx="1026243" cy="369332"/>
            <a:chOff x="15000" y="1537727"/>
            <a:chExt cx="1026243" cy="369332"/>
          </a:xfrm>
        </p:grpSpPr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F2C78A58-7405-441A-8F9E-0E06E633FD29}"/>
                </a:ext>
              </a:extLst>
            </p:cNvPr>
            <p:cNvSpPr txBox="1"/>
            <p:nvPr/>
          </p:nvSpPr>
          <p:spPr>
            <a:xfrm>
              <a:off x="15000" y="1537727"/>
              <a:ext cx="10262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Max(   )</a:t>
              </a:r>
              <a:endParaRPr lang="en-SE" dirty="0"/>
            </a:p>
          </p:txBody>
        </p:sp>
        <p:sp>
          <p:nvSpPr>
            <p:cNvPr id="309" name="Multiplication Sign 308">
              <a:extLst>
                <a:ext uri="{FF2B5EF4-FFF2-40B4-BE49-F238E27FC236}">
                  <a16:creationId xmlns:a16="http://schemas.microsoft.com/office/drawing/2014/main" id="{115E81A0-8E51-4210-9A5A-B44EE368786D}"/>
                </a:ext>
              </a:extLst>
            </p:cNvPr>
            <p:cNvSpPr/>
            <p:nvPr/>
          </p:nvSpPr>
          <p:spPr>
            <a:xfrm>
              <a:off x="633839" y="1568835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EA5E271-FABC-4CE6-8E54-C481FA54684A}"/>
              </a:ext>
            </a:extLst>
          </p:cNvPr>
          <p:cNvGrpSpPr/>
          <p:nvPr/>
        </p:nvGrpSpPr>
        <p:grpSpPr>
          <a:xfrm>
            <a:off x="64111" y="2281850"/>
            <a:ext cx="946093" cy="369332"/>
            <a:chOff x="64111" y="2281850"/>
            <a:chExt cx="946093" cy="369332"/>
          </a:xfrm>
        </p:grpSpPr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D7D233BA-ED80-4B3D-A610-5202EA808BE3}"/>
                </a:ext>
              </a:extLst>
            </p:cNvPr>
            <p:cNvSpPr txBox="1"/>
            <p:nvPr/>
          </p:nvSpPr>
          <p:spPr>
            <a:xfrm>
              <a:off x="64111" y="2281850"/>
              <a:ext cx="946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Min(   )</a:t>
              </a:r>
              <a:endParaRPr lang="en-SE" dirty="0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390D96DD-5EAF-4A51-AB54-2B9CDF89CF98}"/>
                </a:ext>
              </a:extLst>
            </p:cNvPr>
            <p:cNvSpPr/>
            <p:nvPr/>
          </p:nvSpPr>
          <p:spPr>
            <a:xfrm>
              <a:off x="632113" y="2373951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47" name="Group 346">
            <a:extLst>
              <a:ext uri="{FF2B5EF4-FFF2-40B4-BE49-F238E27FC236}">
                <a16:creationId xmlns:a16="http://schemas.microsoft.com/office/drawing/2014/main" id="{23C1C5F9-5BC5-46D4-8FA9-7DDD01C7B8F0}"/>
              </a:ext>
            </a:extLst>
          </p:cNvPr>
          <p:cNvGrpSpPr/>
          <p:nvPr/>
        </p:nvGrpSpPr>
        <p:grpSpPr>
          <a:xfrm>
            <a:off x="77983" y="4366962"/>
            <a:ext cx="946093" cy="369332"/>
            <a:chOff x="77983" y="4366962"/>
            <a:chExt cx="946093" cy="369332"/>
          </a:xfrm>
        </p:grpSpPr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229B2ACC-4CFF-4E43-B022-AD9A3333F0D5}"/>
                </a:ext>
              </a:extLst>
            </p:cNvPr>
            <p:cNvSpPr txBox="1"/>
            <p:nvPr/>
          </p:nvSpPr>
          <p:spPr>
            <a:xfrm>
              <a:off x="77983" y="4366962"/>
              <a:ext cx="946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Min(   )</a:t>
              </a:r>
              <a:endParaRPr lang="en-SE" dirty="0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DC4A2DAE-53BD-404A-9304-1F6355FC202D}"/>
                </a:ext>
              </a:extLst>
            </p:cNvPr>
            <p:cNvSpPr/>
            <p:nvPr/>
          </p:nvSpPr>
          <p:spPr>
            <a:xfrm>
              <a:off x="643938" y="4459063"/>
              <a:ext cx="200887" cy="18512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174ABEFB-EC2C-4BEA-B4EF-2620CF405EE6}"/>
              </a:ext>
            </a:extLst>
          </p:cNvPr>
          <p:cNvGrpSpPr/>
          <p:nvPr/>
        </p:nvGrpSpPr>
        <p:grpSpPr>
          <a:xfrm>
            <a:off x="29944" y="3319051"/>
            <a:ext cx="1026243" cy="369332"/>
            <a:chOff x="29944" y="3319051"/>
            <a:chExt cx="1026243" cy="369332"/>
          </a:xfrm>
        </p:grpSpPr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DBCE8C33-8A71-48B9-B082-464A503B2FFF}"/>
                </a:ext>
              </a:extLst>
            </p:cNvPr>
            <p:cNvSpPr txBox="1"/>
            <p:nvPr/>
          </p:nvSpPr>
          <p:spPr>
            <a:xfrm>
              <a:off x="29944" y="3319051"/>
              <a:ext cx="10262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Max(   )</a:t>
              </a:r>
              <a:endParaRPr lang="en-SE" dirty="0"/>
            </a:p>
          </p:txBody>
        </p:sp>
        <p:sp>
          <p:nvSpPr>
            <p:cNvPr id="314" name="Multiplication Sign 313">
              <a:extLst>
                <a:ext uri="{FF2B5EF4-FFF2-40B4-BE49-F238E27FC236}">
                  <a16:creationId xmlns:a16="http://schemas.microsoft.com/office/drawing/2014/main" id="{1A09B591-C03E-4603-BEE4-E0770306D422}"/>
                </a:ext>
              </a:extLst>
            </p:cNvPr>
            <p:cNvSpPr/>
            <p:nvPr/>
          </p:nvSpPr>
          <p:spPr>
            <a:xfrm>
              <a:off x="648337" y="3341532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  <p:sp>
        <p:nvSpPr>
          <p:cNvPr id="315" name="TextBox 314">
            <a:extLst>
              <a:ext uri="{FF2B5EF4-FFF2-40B4-BE49-F238E27FC236}">
                <a16:creationId xmlns:a16="http://schemas.microsoft.com/office/drawing/2014/main" id="{41AF2EB3-FFF9-4C80-A6A8-604FA3F7B6B4}"/>
              </a:ext>
            </a:extLst>
          </p:cNvPr>
          <p:cNvSpPr txBox="1"/>
          <p:nvPr/>
        </p:nvSpPr>
        <p:spPr>
          <a:xfrm>
            <a:off x="-13751" y="5771553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Terminal:</a:t>
            </a:r>
            <a:endParaRPr lang="en-SE" dirty="0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A7C494A8-C36D-44DD-B7C5-0C1A90B1A4D9}"/>
              </a:ext>
            </a:extLst>
          </p:cNvPr>
          <p:cNvSpPr txBox="1"/>
          <p:nvPr/>
        </p:nvSpPr>
        <p:spPr>
          <a:xfrm>
            <a:off x="30101" y="6438611"/>
            <a:ext cx="411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Utility:           -1               0                +1</a:t>
            </a:r>
            <a:endParaRPr lang="en-SE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9F5E2C-A00A-4ABC-991A-03E06364E28C}"/>
              </a:ext>
            </a:extLst>
          </p:cNvPr>
          <p:cNvGrpSpPr/>
          <p:nvPr/>
        </p:nvGrpSpPr>
        <p:grpSpPr>
          <a:xfrm>
            <a:off x="2326402" y="4191139"/>
            <a:ext cx="796636" cy="788399"/>
            <a:chOff x="2326402" y="4191139"/>
            <a:chExt cx="796636" cy="788399"/>
          </a:xfrm>
        </p:grpSpPr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CE9653F9-8720-4003-9CCB-40107A79319A}"/>
                </a:ext>
              </a:extLst>
            </p:cNvPr>
            <p:cNvGrpSpPr/>
            <p:nvPr/>
          </p:nvGrpSpPr>
          <p:grpSpPr>
            <a:xfrm>
              <a:off x="2326402" y="4217539"/>
              <a:ext cx="796636" cy="761999"/>
              <a:chOff x="2327562" y="4198598"/>
              <a:chExt cx="796636" cy="761999"/>
            </a:xfrm>
          </p:grpSpPr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001E55DF-B2EF-4AC7-ABEE-48CB65F4A063}"/>
                  </a:ext>
                </a:extLst>
              </p:cNvPr>
              <p:cNvGrpSpPr/>
              <p:nvPr/>
            </p:nvGrpSpPr>
            <p:grpSpPr>
              <a:xfrm>
                <a:off x="2327562" y="4198598"/>
                <a:ext cx="796636" cy="761999"/>
                <a:chOff x="7100455" y="2901835"/>
                <a:chExt cx="1600200" cy="1558635"/>
              </a:xfrm>
            </p:grpSpPr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901B3B1D-CD3F-4E10-BB34-E5F848C084BA}"/>
                    </a:ext>
                  </a:extLst>
                </p:cNvPr>
                <p:cNvSpPr/>
                <p:nvPr/>
              </p:nvSpPr>
              <p:spPr>
                <a:xfrm>
                  <a:off x="7100455" y="290945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2628DEFD-B9E8-4525-A2B0-49E08BC9CBB3}"/>
                    </a:ext>
                  </a:extLst>
                </p:cNvPr>
                <p:cNvSpPr/>
                <p:nvPr/>
              </p:nvSpPr>
              <p:spPr>
                <a:xfrm>
                  <a:off x="7633855" y="290945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7A9E91B1-9A5A-423E-BD0A-0D0A5919D23A}"/>
                    </a:ext>
                  </a:extLst>
                </p:cNvPr>
                <p:cNvSpPr/>
                <p:nvPr/>
              </p:nvSpPr>
              <p:spPr>
                <a:xfrm>
                  <a:off x="8167255" y="290183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3DB9E847-E678-45C1-84D1-53D49D721751}"/>
                    </a:ext>
                  </a:extLst>
                </p:cNvPr>
                <p:cNvSpPr/>
                <p:nvPr/>
              </p:nvSpPr>
              <p:spPr>
                <a:xfrm>
                  <a:off x="7100455" y="3415838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5EFC3D60-60D4-454A-985C-C25A2565615D}"/>
                    </a:ext>
                  </a:extLst>
                </p:cNvPr>
                <p:cNvSpPr/>
                <p:nvPr/>
              </p:nvSpPr>
              <p:spPr>
                <a:xfrm>
                  <a:off x="7633855" y="3414799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DFA443E4-7973-464D-B856-B1378AB46C20}"/>
                    </a:ext>
                  </a:extLst>
                </p:cNvPr>
                <p:cNvSpPr/>
                <p:nvPr/>
              </p:nvSpPr>
              <p:spPr>
                <a:xfrm>
                  <a:off x="8167255" y="3421380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406D7EA3-CE6B-4DC2-8DEE-34AD2B35BD55}"/>
                    </a:ext>
                  </a:extLst>
                </p:cNvPr>
                <p:cNvSpPr/>
                <p:nvPr/>
              </p:nvSpPr>
              <p:spPr>
                <a:xfrm>
                  <a:off x="7100455" y="394092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54FED41B-FB10-4317-87D7-3213B854CEE3}"/>
                    </a:ext>
                  </a:extLst>
                </p:cNvPr>
                <p:cNvSpPr/>
                <p:nvPr/>
              </p:nvSpPr>
              <p:spPr>
                <a:xfrm>
                  <a:off x="7633855" y="394092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4D361D08-D289-4054-A1E0-58CEE898A3C6}"/>
                    </a:ext>
                  </a:extLst>
                </p:cNvPr>
                <p:cNvSpPr/>
                <p:nvPr/>
              </p:nvSpPr>
              <p:spPr>
                <a:xfrm>
                  <a:off x="8167255" y="3933305"/>
                  <a:ext cx="533400" cy="519545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/>
                </a:p>
              </p:txBody>
            </p:sp>
          </p:grpSp>
          <p:sp>
            <p:nvSpPr>
              <p:cNvPr id="210" name="Multiplication Sign 209">
                <a:extLst>
                  <a:ext uri="{FF2B5EF4-FFF2-40B4-BE49-F238E27FC236}">
                    <a16:creationId xmlns:a16="http://schemas.microsoft.com/office/drawing/2014/main" id="{22253B76-7F9B-4162-B83D-62E90EBE092C}"/>
                  </a:ext>
                </a:extLst>
              </p:cNvPr>
              <p:cNvSpPr/>
              <p:nvPr/>
            </p:nvSpPr>
            <p:spPr>
              <a:xfrm>
                <a:off x="2332179" y="4410780"/>
                <a:ext cx="265545" cy="324369"/>
              </a:xfrm>
              <a:prstGeom prst="mathMultiply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 dirty="0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078D0449-12CB-4A56-8E4E-2E043FDE9756}"/>
                  </a:ext>
                </a:extLst>
              </p:cNvPr>
              <p:cNvSpPr/>
              <p:nvPr/>
            </p:nvSpPr>
            <p:spPr>
              <a:xfrm>
                <a:off x="2623127" y="4228301"/>
                <a:ext cx="200887" cy="185129"/>
              </a:xfrm>
              <a:prstGeom prst="ellipse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/>
              </a:p>
            </p:txBody>
          </p:sp>
        </p:grpSp>
        <p:sp>
          <p:nvSpPr>
            <p:cNvPr id="317" name="Multiplication Sign 316">
              <a:extLst>
                <a:ext uri="{FF2B5EF4-FFF2-40B4-BE49-F238E27FC236}">
                  <a16:creationId xmlns:a16="http://schemas.microsoft.com/office/drawing/2014/main" id="{52580D50-E89B-4F4D-85AA-745DAF9EF69A}"/>
                </a:ext>
              </a:extLst>
            </p:cNvPr>
            <p:cNvSpPr/>
            <p:nvPr/>
          </p:nvSpPr>
          <p:spPr>
            <a:xfrm>
              <a:off x="2332699" y="4191139"/>
              <a:ext cx="265545" cy="324369"/>
            </a:xfrm>
            <a:prstGeom prst="mathMultiply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</p:spTree>
    <p:extLst>
      <p:ext uri="{BB962C8B-B14F-4D97-AF65-F5344CB8AC3E}">
        <p14:creationId xmlns:p14="http://schemas.microsoft.com/office/powerpoint/2010/main" val="398642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3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1BBB6-0C9F-46F3-829E-8B7AF818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description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88702-42E1-4D15-A014-4684EE879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Two players: MAX vs MIN</a:t>
            </a:r>
          </a:p>
          <a:p>
            <a:r>
              <a:rPr lang="en-GB" dirty="0"/>
              <a:t>Players alternate turns</a:t>
            </a:r>
          </a:p>
          <a:p>
            <a:r>
              <a:rPr lang="en-GB" dirty="0"/>
              <a:t>MAX move first.</a:t>
            </a:r>
          </a:p>
          <a:p>
            <a:r>
              <a:rPr lang="en-GB" dirty="0"/>
              <a:t>MAX maximizes the results.</a:t>
            </a:r>
          </a:p>
          <a:p>
            <a:r>
              <a:rPr lang="en-GB" dirty="0"/>
              <a:t>MIN minimizes the results.</a:t>
            </a:r>
          </a:p>
          <a:p>
            <a:r>
              <a:rPr lang="en-GB" dirty="0"/>
              <a:t>Compute each node’s minimax value (</a:t>
            </a:r>
            <a:r>
              <a:rPr lang="en-GB" b="1" dirty="0"/>
              <a:t>Minimax(s)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Minimax value: best achievable payoff (</a:t>
            </a:r>
            <a:r>
              <a:rPr lang="en-GB" b="1" dirty="0"/>
              <a:t>Utility(s)</a:t>
            </a:r>
            <a:r>
              <a:rPr lang="en-GB" dirty="0"/>
              <a:t>)against optimal play</a:t>
            </a:r>
            <a:r>
              <a:rPr lang="sv-SE" dirty="0"/>
              <a:t>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861190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5A687-90CC-4E1F-8C50-555FB45F9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search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DB658-A651-450C-A730-56112FC3B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Find the optimal strategy for MAX:</a:t>
            </a:r>
          </a:p>
          <a:p>
            <a:endParaRPr lang="en-GB" dirty="0"/>
          </a:p>
          <a:p>
            <a:pPr lvl="1"/>
            <a:r>
              <a:rPr lang="en-GB" dirty="0"/>
              <a:t>Depth-first search of the game tree (</a:t>
            </a:r>
            <a:r>
              <a:rPr lang="en-GB" i="1" dirty="0"/>
              <a:t>*Recursive function*</a:t>
            </a:r>
            <a:r>
              <a:rPr lang="en-GB" dirty="0"/>
              <a:t>).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An optimal leaf node could appear at any depth of the tree.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M</a:t>
            </a:r>
            <a:r>
              <a:rPr lang="en-GB" sz="1600" dirty="0"/>
              <a:t>INIMAX</a:t>
            </a:r>
            <a:r>
              <a:rPr lang="en-GB" dirty="0"/>
              <a:t> principle: compute the </a:t>
            </a:r>
            <a:r>
              <a:rPr lang="en-GB" b="1" dirty="0"/>
              <a:t>utility</a:t>
            </a:r>
            <a:r>
              <a:rPr lang="en-GB" dirty="0"/>
              <a:t> of being in a state assuming both players play optimally from there until the end of the game.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Propagate M</a:t>
            </a:r>
            <a:r>
              <a:rPr lang="en-GB" sz="1600" dirty="0"/>
              <a:t>INIMAX</a:t>
            </a:r>
            <a:r>
              <a:rPr lang="en-GB" dirty="0"/>
              <a:t> values up the tree once terminal nodes are discovered.</a:t>
            </a:r>
          </a:p>
        </p:txBody>
      </p:sp>
    </p:spTree>
    <p:extLst>
      <p:ext uri="{BB962C8B-B14F-4D97-AF65-F5344CB8AC3E}">
        <p14:creationId xmlns:p14="http://schemas.microsoft.com/office/powerpoint/2010/main" val="1373065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9F172-B0D3-4FFF-8176-0E644FEC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example</a:t>
            </a:r>
            <a:endParaRPr lang="en-SE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E41A1E92-0282-477B-8B6B-97A2FEBB1E16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55DD66E-C266-403B-87AF-CF910A41ECB2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9BF49ED6-2155-4E22-8BD1-2E0D94FFE80E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4251BC9D-5854-4E98-99AD-79E37AF4722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86A8FF2F-BE12-47F4-8088-4676D4DBC3C7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6F3CC8-4634-4661-B01A-94363F20425C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0DD410AA-ABCE-4910-BC2E-A8B50F5E3714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535C769-99F7-4A67-914D-4FDE3018482C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B9286BC-1F1B-4A14-85AF-AF7040FACB89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51E8E40-BBF3-4C38-A8B2-6B79A73B2487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A4B8C495-E3EE-48AC-A5EB-6C6CF7CD340F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336D9E9-B640-460B-B58C-BDB57A26731C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B908A2E-9F69-49CC-9F37-C0639B3B74DF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6E194C4-F611-476A-9FD7-18CE4B570D5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743689E-45F9-4BFC-B261-FB56362567F2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E3E1BBA-C612-410C-B8C0-8B92BF244580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31045D4-8D3A-4012-84D7-91E2B2CA8499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F1C0E21-5A9F-4379-97AF-D10758775C71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53C156A-24A9-4666-BC3F-5963A8F0413F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292744-95DB-4F84-BD4E-7CA40BB87ACB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84B7C89-AED7-416F-92FC-F178C1139277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749FCD-BFF7-454E-A95A-E62C39219E81}"/>
                </a:ext>
              </a:extLst>
            </p:cNvPr>
            <p:cNvCxnSpPr>
              <a:stCxn id="8" idx="2"/>
              <a:endCxn id="9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CF47E76-601B-4DA5-9EB1-DFA2F99AE5D2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F75E036-F778-4240-A880-E96019F71370}"/>
                </a:ext>
              </a:extLst>
            </p:cNvPr>
            <p:cNvCxnSpPr>
              <a:stCxn id="6" idx="2"/>
              <a:endCxn id="14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724E7B1-7899-428F-AC7C-FF7628FB8966}"/>
                </a:ext>
              </a:extLst>
            </p:cNvPr>
            <p:cNvCxnSpPr>
              <a:stCxn id="6" idx="2"/>
              <a:endCxn id="12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A5152EC-C088-4EE7-AED0-978F1381C366}"/>
                </a:ext>
              </a:extLst>
            </p:cNvPr>
            <p:cNvCxnSpPr>
              <a:cxnSpLocks/>
              <a:stCxn id="6" idx="2"/>
              <a:endCxn id="13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2F310D1-C487-41D3-91F0-7AF6AE46A241}"/>
                </a:ext>
              </a:extLst>
            </p:cNvPr>
            <p:cNvCxnSpPr>
              <a:stCxn id="7" idx="2"/>
              <a:endCxn id="17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6E086C6-B57B-45EE-B51B-40045A9D7A45}"/>
                </a:ext>
              </a:extLst>
            </p:cNvPr>
            <p:cNvCxnSpPr>
              <a:stCxn id="7" idx="2"/>
              <a:endCxn id="15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94FBA4-92B5-41A2-93A1-55C936DCD28D}"/>
                </a:ext>
              </a:extLst>
            </p:cNvPr>
            <p:cNvCxnSpPr>
              <a:endCxn id="16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EB69FF1-524E-42CF-9090-018A7C6BBE53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EB69FF1-524E-42CF-9090-018A7C6BBE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7AB2123-9E83-49FA-981F-8DC3A0D63D91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7AB2123-9E83-49FA-981F-8DC3A0D63D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323FD9C-5DDB-4A87-A9D2-F2C40628028D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920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323FD9C-5DDB-4A87-A9D2-F2C40628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92058" cy="369332"/>
              </a:xfrm>
              <a:prstGeom prst="rect">
                <a:avLst/>
              </a:prstGeom>
              <a:blipFill>
                <a:blip r:embed="rId4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C34D3DA-700F-4EEA-9BC8-58525B39B948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C34D3DA-700F-4EEA-9BC8-58525B39B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E28FF66-EE0D-4100-AB77-485BFDFE63D6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BE28FF66-EE0D-4100-AB77-485BFDFE63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6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2580D0E-9BB4-4FE1-91F3-C07FC504871A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2580D0E-9BB4-4FE1-91F3-C07FC5048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2B432F8-C463-4FD2-9284-05DABB4B156D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2B432F8-C463-4FD2-9284-05DABB4B15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E27DEF1-6171-46E4-8747-CEB754EA4FE5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E27DEF1-6171-46E4-8747-CEB754EA4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897CA78D-6E7C-4CDB-A168-DCE1ADEB6D49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897CA78D-6E7C-4CDB-A168-DCE1ADEB6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B9AB0475-C1FF-4C72-8B42-2CF8D3F2C3BF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B9AB0475-C1FF-4C72-8B42-2CF8D3F2C3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68C7362-6FD4-4A7B-9CC0-FFDC268D4ED8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68C7362-6FD4-4A7B-9CC0-FFDC268D4E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D47FF53-C203-4370-BE76-0B7CDE6B36F2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D47FF53-C203-4370-BE76-0B7CDE6B36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9" name="Group 68">
            <a:extLst>
              <a:ext uri="{FF2B5EF4-FFF2-40B4-BE49-F238E27FC236}">
                <a16:creationId xmlns:a16="http://schemas.microsoft.com/office/drawing/2014/main" id="{32F46963-8568-46F8-A02D-9D41CEDCBDAA}"/>
              </a:ext>
            </a:extLst>
          </p:cNvPr>
          <p:cNvGrpSpPr/>
          <p:nvPr/>
        </p:nvGrpSpPr>
        <p:grpSpPr>
          <a:xfrm>
            <a:off x="1371598" y="4752007"/>
            <a:ext cx="8873842" cy="526476"/>
            <a:chOff x="1371598" y="4745178"/>
            <a:chExt cx="8873842" cy="526476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70" name="Isosceles Triangle 69">
              <a:extLst>
                <a:ext uri="{FF2B5EF4-FFF2-40B4-BE49-F238E27FC236}">
                  <a16:creationId xmlns:a16="http://schemas.microsoft.com/office/drawing/2014/main" id="{B336A5C5-6044-4B8D-97CE-FBA8ADF91014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 sz="700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1" name="Isosceles Triangle 70">
              <a:extLst>
                <a:ext uri="{FF2B5EF4-FFF2-40B4-BE49-F238E27FC236}">
                  <a16:creationId xmlns:a16="http://schemas.microsoft.com/office/drawing/2014/main" id="{4E965AF6-4143-4879-9C1A-CDE92FDD0B89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2" name="Isosceles Triangle 71">
              <a:extLst>
                <a:ext uri="{FF2B5EF4-FFF2-40B4-BE49-F238E27FC236}">
                  <a16:creationId xmlns:a16="http://schemas.microsoft.com/office/drawing/2014/main" id="{F1188717-14F9-418B-9C6D-08BDF8263D54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3" name="Isosceles Triangle 72">
              <a:extLst>
                <a:ext uri="{FF2B5EF4-FFF2-40B4-BE49-F238E27FC236}">
                  <a16:creationId xmlns:a16="http://schemas.microsoft.com/office/drawing/2014/main" id="{91E158F6-068C-41DF-AA81-108E96A11FAB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321B11D3-33CD-4D26-A80B-16926339DF4B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id="{B3B026A8-7021-4122-B345-F11E4AD6A5FA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264FAB0C-3DED-41C7-B73F-1190F738E795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E43542B6-9825-4605-8792-F826A0DDD4E9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F8FB66FF-8878-4B1B-BCEC-3F56B630B73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grpFill/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AB4E62E-94B0-4529-A5DA-E17EA974C858}"/>
              </a:ext>
            </a:extLst>
          </p:cNvPr>
          <p:cNvGrpSpPr/>
          <p:nvPr/>
        </p:nvGrpSpPr>
        <p:grpSpPr>
          <a:xfrm>
            <a:off x="2334490" y="3427902"/>
            <a:ext cx="6968837" cy="526474"/>
            <a:chOff x="2334490" y="3428999"/>
            <a:chExt cx="6968837" cy="52647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0" name="Flowchart: Merge 79">
              <a:extLst>
                <a:ext uri="{FF2B5EF4-FFF2-40B4-BE49-F238E27FC236}">
                  <a16:creationId xmlns:a16="http://schemas.microsoft.com/office/drawing/2014/main" id="{F404DF38-5C8A-4490-909C-A07A6FF5BF1E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grpFill/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81" name="Flowchart: Merge 80">
              <a:extLst>
                <a:ext uri="{FF2B5EF4-FFF2-40B4-BE49-F238E27FC236}">
                  <a16:creationId xmlns:a16="http://schemas.microsoft.com/office/drawing/2014/main" id="{E0F8115B-58E1-4218-8FA7-B74DB041422F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grpFill/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82" name="Flowchart: Merge 81">
              <a:extLst>
                <a:ext uri="{FF2B5EF4-FFF2-40B4-BE49-F238E27FC236}">
                  <a16:creationId xmlns:a16="http://schemas.microsoft.com/office/drawing/2014/main" id="{92F506D3-93FA-4C1B-8ABC-ED4F897F37AE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grpFill/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6F5DA760-79DD-4DE9-B26F-2989F93C1298}"/>
              </a:ext>
            </a:extLst>
          </p:cNvPr>
          <p:cNvSpPr/>
          <p:nvPr/>
        </p:nvSpPr>
        <p:spPr>
          <a:xfrm>
            <a:off x="5500254" y="194666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F11BE696-EBD2-43A9-B692-E44D5953A6D0}"/>
              </a:ext>
            </a:extLst>
          </p:cNvPr>
          <p:cNvGrpSpPr/>
          <p:nvPr/>
        </p:nvGrpSpPr>
        <p:grpSpPr>
          <a:xfrm>
            <a:off x="1690252" y="3948641"/>
            <a:ext cx="8236533" cy="789710"/>
            <a:chOff x="1690253" y="3955471"/>
            <a:chExt cx="8236533" cy="78971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3688E34-877B-43CA-AF3F-816220220069}"/>
                </a:ext>
              </a:extLst>
            </p:cNvPr>
            <p:cNvCxnSpPr/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37B6A01-A1EB-4B65-ADAE-2DBD02EE22B1}"/>
                </a:ext>
              </a:extLst>
            </p:cNvPr>
            <p:cNvCxnSpPr/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233D9A0-0387-4033-BFA9-74E2526D85A2}"/>
                </a:ext>
              </a:extLst>
            </p:cNvPr>
            <p:cNvCxnSpPr/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420D045-84EA-49D1-8CFC-2B8ED3E4141B}"/>
                </a:ext>
              </a:extLst>
            </p:cNvPr>
            <p:cNvCxnSpPr/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6EF60B8-ABEE-4895-A132-035C79F626CE}"/>
                </a:ext>
              </a:extLst>
            </p:cNvPr>
            <p:cNvCxnSpPr/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2677AF9-373C-4D6D-B3A3-7D5BBCD6BD2F}"/>
                </a:ext>
              </a:extLst>
            </p:cNvPr>
            <p:cNvCxnSpPr>
              <a:cxnSpLocks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56DA9D7-EEA6-429B-8530-0980564847FB}"/>
                </a:ext>
              </a:extLst>
            </p:cNvPr>
            <p:cNvCxnSpPr/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1F8A586-0906-43A0-B196-17E829FD34CC}"/>
                </a:ext>
              </a:extLst>
            </p:cNvPr>
            <p:cNvCxnSpPr/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B5C41B87-399A-4349-B6AC-13093871E4C3}"/>
                </a:ext>
              </a:extLst>
            </p:cNvPr>
            <p:cNvCxnSpPr/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CA9EDBB3-1CC5-4E68-BE14-94C3793DD02A}"/>
              </a:ext>
            </a:extLst>
          </p:cNvPr>
          <p:cNvGrpSpPr/>
          <p:nvPr/>
        </p:nvGrpSpPr>
        <p:grpSpPr>
          <a:xfrm>
            <a:off x="2649851" y="2484544"/>
            <a:ext cx="6463146" cy="949036"/>
            <a:chOff x="2653145" y="2479964"/>
            <a:chExt cx="6463146" cy="949036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5FB464D-5F6D-4147-84C9-2254C961BD4A}"/>
                </a:ext>
              </a:extLst>
            </p:cNvPr>
            <p:cNvCxnSpPr/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04C6DEA-6F0F-4239-883D-3D1E0A527CF2}"/>
                </a:ext>
              </a:extLst>
            </p:cNvPr>
            <p:cNvCxnSpPr/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2E51177-5031-4A00-B090-EF2C2CA7AC5A}"/>
                </a:ext>
              </a:extLst>
            </p:cNvPr>
            <p:cNvCxnSpPr/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8BE12E18-3B6D-482B-A43C-E56F9E17C3BC}"/>
              </a:ext>
            </a:extLst>
          </p:cNvPr>
          <p:cNvSpPr txBox="1"/>
          <p:nvPr/>
        </p:nvSpPr>
        <p:spPr>
          <a:xfrm>
            <a:off x="2424871" y="492255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501938D-60DB-433A-B4F6-11447CFC27BA}"/>
              </a:ext>
            </a:extLst>
          </p:cNvPr>
          <p:cNvSpPr txBox="1"/>
          <p:nvPr/>
        </p:nvSpPr>
        <p:spPr>
          <a:xfrm>
            <a:off x="9695541" y="491726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14</a:t>
            </a:r>
            <a:endParaRPr lang="en-SE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CD451FD-A00F-4B75-8F67-045E2C1B34DC}"/>
              </a:ext>
            </a:extLst>
          </p:cNvPr>
          <p:cNvSpPr txBox="1"/>
          <p:nvPr/>
        </p:nvSpPr>
        <p:spPr>
          <a:xfrm>
            <a:off x="1520860" y="492750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AE1D1F6-27D2-42C1-8CB8-7D62F1FE88AA}"/>
              </a:ext>
            </a:extLst>
          </p:cNvPr>
          <p:cNvSpPr txBox="1"/>
          <p:nvPr/>
        </p:nvSpPr>
        <p:spPr>
          <a:xfrm>
            <a:off x="3470392" y="492750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DF37537-5D93-47EF-B910-8E161DCA8533}"/>
              </a:ext>
            </a:extLst>
          </p:cNvPr>
          <p:cNvSpPr txBox="1"/>
          <p:nvPr/>
        </p:nvSpPr>
        <p:spPr>
          <a:xfrm>
            <a:off x="4696523" y="492750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BF54E7-0A31-4E38-9AF8-D761329E9A54}"/>
              </a:ext>
            </a:extLst>
          </p:cNvPr>
          <p:cNvSpPr txBox="1"/>
          <p:nvPr/>
        </p:nvSpPr>
        <p:spPr>
          <a:xfrm>
            <a:off x="5653976" y="49311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4</a:t>
            </a:r>
            <a:endParaRPr lang="en-SE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F8DEE9C-15FE-44A9-A868-AF4AFE4660E6}"/>
              </a:ext>
            </a:extLst>
          </p:cNvPr>
          <p:cNvSpPr txBox="1"/>
          <p:nvPr/>
        </p:nvSpPr>
        <p:spPr>
          <a:xfrm>
            <a:off x="6622806" y="492255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6</a:t>
            </a:r>
            <a:endParaRPr lang="en-SE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CD6D7A5-8F96-469C-BAEA-1A2EB283498D}"/>
              </a:ext>
            </a:extLst>
          </p:cNvPr>
          <p:cNvSpPr txBox="1"/>
          <p:nvPr/>
        </p:nvSpPr>
        <p:spPr>
          <a:xfrm>
            <a:off x="7824691" y="491597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4E02305-7488-4395-957C-1FA9A940ACE4}"/>
              </a:ext>
            </a:extLst>
          </p:cNvPr>
          <p:cNvSpPr txBox="1"/>
          <p:nvPr/>
        </p:nvSpPr>
        <p:spPr>
          <a:xfrm>
            <a:off x="8838625" y="49311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B1CF353-300C-4CF9-BC9A-1B18DCE8A132}"/>
              </a:ext>
            </a:extLst>
          </p:cNvPr>
          <p:cNvSpPr txBox="1"/>
          <p:nvPr/>
        </p:nvSpPr>
        <p:spPr>
          <a:xfrm>
            <a:off x="2504321" y="3462641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82055511-FFB8-4A5F-9DCA-729A091C36BC}"/>
              </a:ext>
            </a:extLst>
          </p:cNvPr>
          <p:cNvSpPr txBox="1"/>
          <p:nvPr/>
        </p:nvSpPr>
        <p:spPr>
          <a:xfrm>
            <a:off x="5653976" y="342680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5C96068-FC80-441C-86EA-7DEEBB73174C}"/>
              </a:ext>
            </a:extLst>
          </p:cNvPr>
          <p:cNvSpPr txBox="1"/>
          <p:nvPr/>
        </p:nvSpPr>
        <p:spPr>
          <a:xfrm>
            <a:off x="8814954" y="342680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32C7400-7435-4F54-A487-84F3EB4D5FF5}"/>
              </a:ext>
            </a:extLst>
          </p:cNvPr>
          <p:cNvSpPr txBox="1"/>
          <p:nvPr/>
        </p:nvSpPr>
        <p:spPr>
          <a:xfrm>
            <a:off x="5658707" y="209218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E7B4632B-C2A3-4AD0-B5D0-3C4D4A835B77}"/>
                  </a:ext>
                </a:extLst>
              </p:cNvPr>
              <p:cNvSpPr txBox="1"/>
              <p:nvPr/>
            </p:nvSpPr>
            <p:spPr>
              <a:xfrm>
                <a:off x="3681316" y="2535444"/>
                <a:ext cx="5019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SE" b="1" dirty="0"/>
              </a:p>
            </p:txBody>
          </p:sp>
        </mc:Choice>
        <mc:Fallback xmlns=""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E7B4632B-C2A3-4AD0-B5D0-3C4D4A835B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1316" y="2535444"/>
                <a:ext cx="501997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2" name="TextBox 111">
            <a:extLst>
              <a:ext uri="{FF2B5EF4-FFF2-40B4-BE49-F238E27FC236}">
                <a16:creationId xmlns:a16="http://schemas.microsoft.com/office/drawing/2014/main" id="{4BF4EB06-3B99-49A9-94D9-095D55FDCC9E}"/>
              </a:ext>
            </a:extLst>
          </p:cNvPr>
          <p:cNvSpPr txBox="1"/>
          <p:nvPr/>
        </p:nvSpPr>
        <p:spPr>
          <a:xfrm>
            <a:off x="4793754" y="5795471"/>
            <a:ext cx="198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(Terminal states)</a:t>
            </a:r>
            <a:endParaRPr lang="en-SE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575DECBC-176C-4927-8E07-B6125155F691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1F1758E-9ABC-45FD-AFD8-7985FA3F872B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1AC2B6A-77D1-42BB-BDD5-EEFF9A7E6A0A}"/>
                  </a:ext>
                </a:extLst>
              </p:cNvPr>
              <p:cNvSpPr txBox="1"/>
              <p:nvPr/>
            </p:nvSpPr>
            <p:spPr>
              <a:xfrm>
                <a:off x="1550649" y="4038658"/>
                <a:ext cx="4987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e>
                        <m:sub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SE" b="1" dirty="0"/>
              </a:p>
            </p:txBody>
          </p:sp>
        </mc:Choice>
        <mc:Fallback xmlns=""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1AC2B6A-77D1-42BB-BDD5-EEFF9A7E6A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0649" y="4038658"/>
                <a:ext cx="498791" cy="369332"/>
              </a:xfrm>
              <a:prstGeom prst="rect">
                <a:avLst/>
              </a:prstGeom>
              <a:blipFill>
                <a:blip r:embed="rId1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506BA831-732E-48CA-A220-0FB22F529317}"/>
                  </a:ext>
                </a:extLst>
              </p:cNvPr>
              <p:cNvSpPr txBox="1"/>
              <p:nvPr/>
            </p:nvSpPr>
            <p:spPr>
              <a:xfrm>
                <a:off x="4805534" y="4076763"/>
                <a:ext cx="4763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SE" b="1" dirty="0"/>
              </a:p>
            </p:txBody>
          </p:sp>
        </mc:Choice>
        <mc:Fallback xmlns=""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506BA831-732E-48CA-A220-0FB22F5293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5534" y="4076763"/>
                <a:ext cx="476348" cy="369332"/>
              </a:xfrm>
              <a:prstGeom prst="rect">
                <a:avLst/>
              </a:prstGeom>
              <a:blipFill>
                <a:blip r:embed="rId1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6A5CC4DD-4715-4A74-935E-5260F2FFB98F}"/>
                  </a:ext>
                </a:extLst>
              </p:cNvPr>
              <p:cNvSpPr txBox="1"/>
              <p:nvPr/>
            </p:nvSpPr>
            <p:spPr>
              <a:xfrm>
                <a:off x="8519213" y="4330765"/>
                <a:ext cx="5084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𝒅</m:t>
                          </m:r>
                        </m:e>
                        <m:sub>
                          <m:r>
                            <a:rPr lang="sv-SE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SE" b="1" dirty="0"/>
              </a:p>
            </p:txBody>
          </p:sp>
        </mc:Choice>
        <mc:Fallback xmlns="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6A5CC4DD-4715-4A74-935E-5260F2FFB9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9213" y="4330765"/>
                <a:ext cx="508408" cy="369332"/>
              </a:xfrm>
              <a:prstGeom prst="rect">
                <a:avLst/>
              </a:prstGeom>
              <a:blipFill>
                <a:blip r:embed="rId17"/>
                <a:stretch>
                  <a:fillRect b="-327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9" name="Isosceles Triangle 118">
            <a:extLst>
              <a:ext uri="{FF2B5EF4-FFF2-40B4-BE49-F238E27FC236}">
                <a16:creationId xmlns:a16="http://schemas.microsoft.com/office/drawing/2014/main" id="{4EC82A6E-A9C9-450E-9A51-5160D4388992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21" name="Flowchart: Merge 120">
            <a:extLst>
              <a:ext uri="{FF2B5EF4-FFF2-40B4-BE49-F238E27FC236}">
                <a16:creationId xmlns:a16="http://schemas.microsoft.com/office/drawing/2014/main" id="{C5B70C6C-2182-4F7D-909E-B1952A913CBA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73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6" grpId="0"/>
      <p:bldP spid="117" grpId="0"/>
      <p:bldP spid="1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B28FA-8F00-4E9F-8E40-8F34474E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definition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6E691-C040-4EEE-A6DD-D5ABD0651D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𝑚𝑖𝑛𝑖𝑚𝑎𝑥</m:t>
                    </m:r>
                    <m:d>
                      <m:dPr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sv-SE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𝑈𝑡𝑖𝑙𝑖𝑡𝑦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                               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𝑇𝑒𝑟𝑚𝑖𝑛𝑎𝑙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𝑡𝑒𝑠𝑡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</m:e>
                              <m:sub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𝑚𝑖𝑛𝑖𝑚𝑎𝑥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𝑖𝑛</m:t>
                                </m:r>
                              </m:e>
                              <m:sub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𝑚𝑖𝑛𝑖𝑚𝑎𝑥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𝑀𝐼𝑁</m:t>
                            </m:r>
                          </m:e>
                        </m:eqArr>
                      </m:e>
                    </m:d>
                  </m:oMath>
                </a14:m>
                <a:endParaRPr lang="sv-SE" dirty="0"/>
              </a:p>
              <a:p>
                <a:endParaRPr lang="sv-SE" dirty="0"/>
              </a:p>
              <a:p>
                <a:r>
                  <a:rPr lang="sv-SE" dirty="0"/>
                  <a:t>If state is terminal node: Values is </a:t>
                </a:r>
                <a:r>
                  <a:rPr lang="sv-SE" i="1" dirty="0"/>
                  <a:t>Utility(state). s = state. </a:t>
                </a:r>
              </a:p>
              <a:p>
                <a:endParaRPr lang="sv-SE" i="1" dirty="0"/>
              </a:p>
              <a:p>
                <a:r>
                  <a:rPr lang="sv-SE" dirty="0"/>
                  <a:t>If state is MAX node: Value is highest value of all successor node values (children).</a:t>
                </a:r>
              </a:p>
              <a:p>
                <a:endParaRPr lang="sv-SE" dirty="0"/>
              </a:p>
              <a:p>
                <a:r>
                  <a:rPr lang="sv-SE" dirty="0"/>
                  <a:t>If state is MIN node: Value is lowest value of all successor node values (children).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6E691-C040-4EEE-A6DD-D5ABD0651D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07" t="-30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3430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99996-4A9E-4D5C-B11C-AC35E6BB9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Algorithm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52400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(state,a)))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52400" y="2194559"/>
                <a:ext cx="5867400" cy="2758441"/>
              </a:xfrm>
              <a:blipFill>
                <a:blip r:embed="rId2"/>
                <a:stretch>
                  <a:fillRect l="-933" t="-1978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(state)</a:t>
                </a:r>
                <a:r>
                  <a:rPr lang="sv-SE" sz="1400" dirty="0"/>
                  <a:t> 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(state,a)))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blipFill>
                <a:blip r:embed="rId3"/>
                <a:stretch>
                  <a:fillRect l="-933" t="-1978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/>
              <p:nvPr/>
            </p:nvSpPr>
            <p:spPr>
              <a:xfrm>
                <a:off x="2767444" y="5340928"/>
                <a:ext cx="6338455" cy="673005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b="1" dirty="0"/>
                  <a:t>function</a:t>
                </a:r>
                <a:r>
                  <a:rPr lang="sv-SE" dirty="0"/>
                  <a:t> M</a:t>
                </a:r>
                <a:r>
                  <a:rPr lang="sv-SE" sz="1400" dirty="0"/>
                  <a:t>INIMAX</a:t>
                </a:r>
                <a:r>
                  <a:rPr lang="sv-SE" dirty="0"/>
                  <a:t>-D</a:t>
                </a:r>
                <a:r>
                  <a:rPr lang="sv-SE" sz="1400" dirty="0"/>
                  <a:t>ECISION</a:t>
                </a:r>
                <a:r>
                  <a:rPr lang="sv-SE" dirty="0"/>
                  <a:t>(state) </a:t>
                </a:r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//Returns an action</a:t>
                </a:r>
              </a:p>
              <a:p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sv-SE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sSub>
                          <m:sSubPr>
                            <m:ctrlPr>
                              <a:rPr lang="sv-S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𝐴𝐶𝑇𝐼𝑂𝑁𝑆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sub>
                        </m:sSub>
                      </m:e>
                    </m:func>
                  </m:oMath>
                </a14:m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r>
                  <a:rPr lang="sv-SE" dirty="0"/>
                  <a:t>M</a:t>
                </a:r>
                <a:r>
                  <a:rPr lang="sv-SE" sz="1400" dirty="0"/>
                  <a:t>IN</a:t>
                </a:r>
                <a:r>
                  <a:rPr lang="sv-SE" dirty="0"/>
                  <a:t>-V</a:t>
                </a:r>
                <a:r>
                  <a:rPr lang="sv-SE" sz="1400" dirty="0"/>
                  <a:t>ALUE</a:t>
                </a:r>
                <a:r>
                  <a:rPr lang="sv-SE" dirty="0"/>
                  <a:t>(R</a:t>
                </a:r>
                <a:r>
                  <a:rPr lang="sv-SE" sz="1400" dirty="0"/>
                  <a:t>ESULT</a:t>
                </a:r>
                <a:r>
                  <a:rPr lang="sv-SE" dirty="0"/>
                  <a:t>(state,a))</a:t>
                </a:r>
                <a:endParaRPr lang="en-S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444" y="5340928"/>
                <a:ext cx="6338455" cy="673005"/>
              </a:xfrm>
              <a:prstGeom prst="rect">
                <a:avLst/>
              </a:prstGeom>
              <a:blipFill>
                <a:blip r:embed="rId4"/>
                <a:stretch>
                  <a:fillRect l="-768" t="-3540" b="-7080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1072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4D86-01B0-47A7-ADC5-E1A8D84B5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properties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06B09D-4A85-4D5F-8E2C-985D2E564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  <a:p>
            <a:endParaRPr lang="sv-SE" dirty="0"/>
          </a:p>
          <a:p>
            <a:r>
              <a:rPr lang="en-US" b="1" dirty="0">
                <a:solidFill>
                  <a:srgbClr val="7030A0"/>
                </a:solidFill>
              </a:rPr>
              <a:t>Complete?</a:t>
            </a: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Optimality?</a:t>
            </a:r>
          </a:p>
          <a:p>
            <a:r>
              <a:rPr lang="en-US" b="1" dirty="0">
                <a:solidFill>
                  <a:srgbClr val="7030A0"/>
                </a:solidFill>
              </a:rPr>
              <a:t>Time complexity?</a:t>
            </a:r>
          </a:p>
          <a:p>
            <a:r>
              <a:rPr lang="en-US" b="1" dirty="0">
                <a:solidFill>
                  <a:srgbClr val="7030A0"/>
                </a:solidFill>
              </a:rPr>
              <a:t>Space complexity?</a:t>
            </a:r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3962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4D86-01B0-47A7-ADC5-E1A8D84B5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properties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506B09D-4A85-4D5F-8E2C-985D2E564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sv-SE" dirty="0"/>
              </a:p>
              <a:p>
                <a:endParaRPr lang="sv-SE" dirty="0"/>
              </a:p>
              <a:p>
                <a:r>
                  <a:rPr lang="en-US" b="1" dirty="0">
                    <a:solidFill>
                      <a:srgbClr val="7030A0"/>
                    </a:solidFill>
                  </a:rPr>
                  <a:t>Complete?: </a:t>
                </a:r>
                <a:r>
                  <a:rPr lang="en-US" dirty="0"/>
                  <a:t>Yes, if tree is finite </a:t>
                </a:r>
              </a:p>
              <a:p>
                <a:r>
                  <a:rPr lang="en-US" b="1" dirty="0">
                    <a:solidFill>
                      <a:srgbClr val="7030A0"/>
                    </a:solidFill>
                  </a:rPr>
                  <a:t>Optimality?: </a:t>
                </a:r>
                <a:r>
                  <a:rPr lang="en-US" dirty="0"/>
                  <a:t>Yes, against an optimal opponent.</a:t>
                </a:r>
              </a:p>
              <a:p>
                <a:r>
                  <a:rPr lang="en-US" b="1" dirty="0">
                    <a:solidFill>
                      <a:srgbClr val="7030A0"/>
                    </a:solidFill>
                  </a:rPr>
                  <a:t>Time complexity?: </a:t>
                </a:r>
                <a:r>
                  <a:rPr lang="en-US" dirty="0"/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sv-SE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dirty="0"/>
                  <a:t>) </a:t>
                </a:r>
              </a:p>
              <a:p>
                <a:r>
                  <a:rPr lang="en-US" b="1" dirty="0">
                    <a:solidFill>
                      <a:srgbClr val="7030A0"/>
                    </a:solidFill>
                  </a:rPr>
                  <a:t>Space complexity?: </a:t>
                </a:r>
                <a:r>
                  <a:rPr lang="en-US" dirty="0"/>
                  <a:t>O(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𝑏𝑚</m:t>
                    </m:r>
                  </m:oMath>
                </a14:m>
                <a:r>
                  <a:rPr lang="en-US" dirty="0"/>
                  <a:t>)</a:t>
                </a:r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506B09D-4A85-4D5F-8E2C-985D2E564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76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0878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5BD99-2CA1-449D-B0FF-3BCF5B15A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- </a:t>
            </a:r>
            <a:r>
              <a:rPr lang="sv-SE" sz="3200" dirty="0"/>
              <a:t>Issue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C473F0-1F6E-47FC-A91F-924554CCAB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sv-SE" b="1" dirty="0"/>
                  <a:t>Tic-Tac-Toe: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sv-SE" dirty="0"/>
                  <a:t> legal moves on average, total of 9 moves.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S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</a:rPr>
                      <m:t>=1 953 125</m:t>
                    </m:r>
                  </m:oMath>
                </a14:m>
                <a:r>
                  <a:rPr lang="sv-SE" dirty="0"/>
                  <a:t> nodes.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9!=362 880 </m:t>
                    </m:r>
                  </m:oMath>
                </a14:m>
                <a:r>
                  <a:rPr lang="sv-SE" dirty="0"/>
                  <a:t>terminal nodes.</a:t>
                </a:r>
              </a:p>
              <a:p>
                <a:pPr lvl="1"/>
                <a:endParaRPr lang="sv-SE" dirty="0"/>
              </a:p>
              <a:p>
                <a:r>
                  <a:rPr lang="sv-SE" b="1" dirty="0"/>
                  <a:t>Chess: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 ≈35</m:t>
                    </m:r>
                  </m:oMath>
                </a14:m>
                <a:r>
                  <a:rPr lang="sv-SE" dirty="0"/>
                  <a:t> (average branching factor)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 ≈100</m:t>
                    </m:r>
                  </m:oMath>
                </a14:m>
                <a:r>
                  <a:rPr lang="sv-SE" dirty="0"/>
                  <a:t> (depth of grame tree for a typical game)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S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35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≈ </m:t>
                    </m:r>
                    <m:sSup>
                      <m:sSupPr>
                        <m:ctrlP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154</m:t>
                        </m:r>
                      </m:sup>
                    </m:sSup>
                  </m:oMath>
                </a14:m>
                <a:endParaRPr lang="sv-SE" dirty="0"/>
              </a:p>
              <a:p>
                <a:pPr lvl="1"/>
                <a:endParaRPr lang="sv-SE" dirty="0"/>
              </a:p>
              <a:p>
                <a:r>
                  <a:rPr lang="sv-SE" b="1" dirty="0"/>
                  <a:t>Go:</a:t>
                </a:r>
              </a:p>
              <a:p>
                <a:pPr lvl="1"/>
                <a:r>
                  <a:rPr lang="sv-SE" dirty="0"/>
                  <a:t> Starting branching factor is 361 (19x19 board)</a:t>
                </a: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C473F0-1F6E-47FC-A91F-924554CCAB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76" t="-2727" b="-90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8290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3F76F-9D1E-4118-AA82-FD4D4C180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– </a:t>
            </a:r>
            <a:r>
              <a:rPr lang="sv-SE" sz="3200" dirty="0"/>
              <a:t>issue (2)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DAF2D-D541-48AE-83AC-F8C364028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b="1" dirty="0">
                <a:solidFill>
                  <a:srgbClr val="FF0000"/>
                </a:solidFill>
              </a:rPr>
              <a:t>Problem: </a:t>
            </a:r>
            <a:r>
              <a:rPr lang="sv-SE" dirty="0"/>
              <a:t>In real games, we are time limited.</a:t>
            </a:r>
          </a:p>
          <a:p>
            <a:endParaRPr lang="sv-SE" dirty="0"/>
          </a:p>
          <a:p>
            <a:r>
              <a:rPr lang="sv-SE" dirty="0"/>
              <a:t>To be able to run in a reasonable time, minimax should be limited in depth.</a:t>
            </a:r>
          </a:p>
          <a:p>
            <a:endParaRPr lang="sv-SE" dirty="0"/>
          </a:p>
          <a:p>
            <a:r>
              <a:rPr lang="sv-SE" b="1" dirty="0">
                <a:solidFill>
                  <a:srgbClr val="00B050"/>
                </a:solidFill>
              </a:rPr>
              <a:t>Solution:</a:t>
            </a:r>
          </a:p>
          <a:p>
            <a:pPr lvl="1"/>
            <a:r>
              <a:rPr lang="sv-SE" dirty="0"/>
              <a:t>Use </a:t>
            </a:r>
            <a:r>
              <a:rPr lang="sv-SE" b="1" dirty="0"/>
              <a:t>pruning</a:t>
            </a:r>
            <a:r>
              <a:rPr lang="sv-SE" dirty="0"/>
              <a:t>: eliminate large parts of the tree</a:t>
            </a:r>
          </a:p>
          <a:p>
            <a:pPr lvl="1"/>
            <a:endParaRPr lang="sv-SE" dirty="0"/>
          </a:p>
          <a:p>
            <a:pPr lvl="1"/>
            <a:r>
              <a:rPr lang="sv-SE" dirty="0"/>
              <a:t>Replace terminal utilities with an </a:t>
            </a:r>
            <a:r>
              <a:rPr lang="sv-SE" b="1" dirty="0"/>
              <a:t>evaluation function </a:t>
            </a:r>
            <a:r>
              <a:rPr lang="sv-SE" dirty="0"/>
              <a:t>for non-terminal positions.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47494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A5AE-419A-4701-961F-33B0429E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Adversarial search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417B78-DE88-4899-9CD8-C0FDA8C68C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15636" y="2194560"/>
                <a:ext cx="11568545" cy="449025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In </a:t>
                </a:r>
                <a:r>
                  <a:rPr lang="en-GB" b="1" dirty="0"/>
                  <a:t>multiagent environments</a:t>
                </a:r>
                <a:r>
                  <a:rPr lang="en-GB" dirty="0"/>
                  <a:t>, agents need to consider the actions of other agents.</a:t>
                </a:r>
              </a:p>
              <a:p>
                <a:pPr lvl="1"/>
                <a:r>
                  <a:rPr lang="en-GB" dirty="0"/>
                  <a:t>The unpredictability of these other agents can include </a:t>
                </a:r>
                <a:r>
                  <a:rPr lang="en-GB" b="1" dirty="0">
                    <a:solidFill>
                      <a:srgbClr val="7030A0"/>
                    </a:solidFill>
                  </a:rPr>
                  <a:t>contingencies</a:t>
                </a:r>
                <a:r>
                  <a:rPr lang="en-GB" dirty="0"/>
                  <a:t>*.</a:t>
                </a:r>
              </a:p>
              <a:p>
                <a:pPr lvl="1"/>
                <a:endParaRPr lang="en-GB" dirty="0"/>
              </a:p>
              <a:p>
                <a:r>
                  <a:rPr lang="en-GB" dirty="0"/>
                  <a:t>In this lecture, we cover competitive environments. The agents’ goals are in conflict, giving rise to </a:t>
                </a:r>
                <a:r>
                  <a:rPr lang="en-GB" b="1" dirty="0"/>
                  <a:t>adversarial</a:t>
                </a:r>
                <a:r>
                  <a:rPr lang="en-GB" b="1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:r>
                  <a:rPr lang="en-GB" b="1" dirty="0"/>
                  <a:t>search</a:t>
                </a:r>
                <a:r>
                  <a:rPr lang="en-GB" b="1" dirty="0">
                    <a:solidFill>
                      <a:schemeClr val="accent6">
                        <a:lumMod val="75000"/>
                      </a:schemeClr>
                    </a:solidFill>
                  </a:rPr>
                  <a:t>.</a:t>
                </a:r>
              </a:p>
              <a:p>
                <a:endParaRPr lang="en-GB" b="1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r>
                  <a:rPr lang="en-GB" dirty="0"/>
                  <a:t>There is an opponent that we cannot control planning against us.</a:t>
                </a:r>
              </a:p>
              <a:p>
                <a:endParaRPr lang="en-GB" dirty="0"/>
              </a:p>
              <a:p>
                <a:r>
                  <a:rPr lang="en-GB" b="1" dirty="0"/>
                  <a:t>Adversarial</a:t>
                </a:r>
                <a:r>
                  <a:rPr lang="en-GB" b="1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:r>
                  <a:rPr lang="en-GB" b="1" dirty="0"/>
                  <a:t>Search</a:t>
                </a:r>
                <a:r>
                  <a:rPr lang="en-GB" b="1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b="1" dirty="0"/>
                  <a:t>games</a:t>
                </a:r>
              </a:p>
              <a:p>
                <a:pPr marL="457200" lvl="1" indent="0">
                  <a:buNone/>
                </a:pPr>
                <a:endParaRPr lang="en-GB" dirty="0"/>
              </a:p>
              <a:p>
                <a:pPr lvl="1"/>
                <a:endParaRPr lang="en-GB" dirty="0"/>
              </a:p>
              <a:p>
                <a:pPr marL="0" indent="0">
                  <a:buNone/>
                </a:pPr>
                <a:r>
                  <a:rPr lang="en-GB" sz="1800" dirty="0"/>
                  <a:t>*</a:t>
                </a:r>
                <a:r>
                  <a:rPr lang="en-GB" sz="1800" b="1" dirty="0">
                    <a:solidFill>
                      <a:srgbClr val="7030A0"/>
                    </a:solidFill>
                  </a:rPr>
                  <a:t>Contingency: </a:t>
                </a:r>
                <a:r>
                  <a:rPr lang="en-GB" sz="1800" dirty="0"/>
                  <a:t>A future event or circumstance that is possible but cannot be predicted with certainty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417B78-DE88-4899-9CD8-C0FDA8C68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5636" y="2194560"/>
                <a:ext cx="11568545" cy="4490258"/>
              </a:xfrm>
              <a:blipFill>
                <a:blip r:embed="rId2"/>
                <a:stretch>
                  <a:fillRect l="-580" t="-244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5513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0BC0BA01-18D0-46C1-B49A-BDED0CCCFE2B}"/>
              </a:ext>
            </a:extLst>
          </p:cNvPr>
          <p:cNvGrpSpPr/>
          <p:nvPr/>
        </p:nvGrpSpPr>
        <p:grpSpPr>
          <a:xfrm>
            <a:off x="1371598" y="1953491"/>
            <a:ext cx="8873842" cy="3318163"/>
            <a:chOff x="1371598" y="1953491"/>
            <a:chExt cx="8873842" cy="3318163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AD17070C-5562-43DE-B4F7-C40606D61027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DA60509-59AF-40AC-8ACA-2B3F2330D3EB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6" name="Flowchart: Merge 5">
                <a:extLst>
                  <a:ext uri="{FF2B5EF4-FFF2-40B4-BE49-F238E27FC236}">
                    <a16:creationId xmlns:a16="http://schemas.microsoft.com/office/drawing/2014/main" id="{3B0F1621-7F97-4005-996C-E7723EE9E5E2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Flowchart: Merge 6">
                <a:extLst>
                  <a:ext uri="{FF2B5EF4-FFF2-40B4-BE49-F238E27FC236}">
                    <a16:creationId xmlns:a16="http://schemas.microsoft.com/office/drawing/2014/main" id="{6E7B4F9F-09AF-4C77-A719-B01D8C82FC85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Flowchart: Merge 7">
                <a:extLst>
                  <a:ext uri="{FF2B5EF4-FFF2-40B4-BE49-F238E27FC236}">
                    <a16:creationId xmlns:a16="http://schemas.microsoft.com/office/drawing/2014/main" id="{A3A81373-8218-460E-8D1C-BF2D45425D2C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241574-270E-493D-B27C-2A7299367E1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63176616-155E-4905-A744-67883525A1A0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F9AAC59B-860D-4635-9C81-2DF18011688D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C7056883-8708-4BFA-BDB7-44DF560FC717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9FFC35AD-9E81-4D39-A1A7-77C1D4045D56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9EA76BB8-0E74-4B87-BB14-42E9B5534E78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09F8CA82-8AD1-442F-9A93-F390250F1E7D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399E2F0A-E0EA-48CF-B5C1-11A87DF3BE30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5B7D7D46-D2D6-41F5-8AA2-2A9EFF63A000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E5FD82CC-9124-4BCF-BFD5-2D68E72D9F98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887D455-4A50-43DC-A97F-59F5BCC8377C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66D28A7-AF6A-4F42-B033-4A6C1F08E57F}"/>
                  </a:ext>
                </a:extLst>
              </p:cNvPr>
              <p:cNvCxnSpPr>
                <a:stCxn id="4" idx="3"/>
                <a:endCxn id="8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B813EC6E-B045-4A13-821F-DB5B6F380C8A}"/>
                  </a:ext>
                </a:extLst>
              </p:cNvPr>
              <p:cNvCxnSpPr>
                <a:stCxn id="4" idx="3"/>
                <a:endCxn id="6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05AFA71-B746-4870-95FB-A16495D11F10}"/>
                  </a:ext>
                </a:extLst>
              </p:cNvPr>
              <p:cNvCxnSpPr>
                <a:stCxn id="4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9395E0B-0A99-42B7-852C-BFD07ABAAB39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74DFD1D8-C9C2-4A8D-BFD4-B9EDB5365060}"/>
                  </a:ext>
                </a:extLst>
              </p:cNvPr>
              <p:cNvCxnSpPr>
                <a:stCxn id="8" idx="2"/>
                <a:endCxn id="12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DFCA6D8-9F6B-449B-AD89-93335FC8E1CA}"/>
                  </a:ext>
                </a:extLst>
              </p:cNvPr>
              <p:cNvCxnSpPr>
                <a:stCxn id="8" idx="2"/>
                <a:endCxn id="10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B25B151-D75F-46C5-8544-C863F94B38D2}"/>
                  </a:ext>
                </a:extLst>
              </p:cNvPr>
              <p:cNvCxnSpPr>
                <a:stCxn id="8" idx="2"/>
                <a:endCxn id="11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72AFEF6-BDAE-45F2-974D-4AD323B7C746}"/>
                  </a:ext>
                </a:extLst>
              </p:cNvPr>
              <p:cNvCxnSpPr>
                <a:stCxn id="6" idx="2"/>
                <a:endCxn id="15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655D29E-0A2D-4294-8852-A2A25EB2F026}"/>
                  </a:ext>
                </a:extLst>
              </p:cNvPr>
              <p:cNvCxnSpPr>
                <a:stCxn id="6" idx="2"/>
                <a:endCxn id="13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23FF9B71-BC36-4BB5-9FE1-F528E2DC03EB}"/>
                  </a:ext>
                </a:extLst>
              </p:cNvPr>
              <p:cNvCxnSpPr>
                <a:cxnSpLocks/>
                <a:stCxn id="6" idx="2"/>
                <a:endCxn id="14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EE9BB7A-C725-4492-B9A8-BA6013C64356}"/>
                  </a:ext>
                </a:extLst>
              </p:cNvPr>
              <p:cNvCxnSpPr>
                <a:stCxn id="7" idx="2"/>
                <a:endCxn id="18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379EB76-35F9-49D8-AAD4-887B7908100C}"/>
                  </a:ext>
                </a:extLst>
              </p:cNvPr>
              <p:cNvCxnSpPr>
                <a:stCxn id="7" idx="2"/>
                <a:endCxn id="16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F6A12CB1-00B2-413F-B5D8-A998D9B98301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4E38837E-D4EB-4E1B-BA4B-873D4F5C3F24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4E38837E-D4EB-4E1B-BA4B-873D4F5C3F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4A2D693-796A-4923-86B3-9C55EC298B75}"/>
                    </a:ext>
                  </a:extLst>
                </p:cNvPr>
                <p:cNvSpPr txBox="1"/>
                <p:nvPr/>
              </p:nvSpPr>
              <p:spPr>
                <a:xfrm>
                  <a:off x="5334524" y="2811378"/>
                  <a:ext cx="48436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4A2D693-796A-4923-86B3-9C55EC298B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4524" y="2811378"/>
                  <a:ext cx="484363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700809BD-6DC2-45D4-96DA-FED654DDA154}"/>
                    </a:ext>
                  </a:extLst>
                </p:cNvPr>
                <p:cNvSpPr txBox="1"/>
                <p:nvPr/>
              </p:nvSpPr>
              <p:spPr>
                <a:xfrm>
                  <a:off x="8080137" y="2662441"/>
                  <a:ext cx="48436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700809BD-6DC2-45D4-96DA-FED654DDA15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7" y="2662441"/>
                  <a:ext cx="484363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5C5B198-E080-4E18-8BA7-D8EEA2CA5A43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5C5B198-E080-4E18-8BA7-D8EEA2CA5A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6AA1586-8282-4419-B1CD-A954F653B4B0}"/>
                    </a:ext>
                  </a:extLst>
                </p:cNvPr>
                <p:cNvSpPr txBox="1"/>
                <p:nvPr/>
              </p:nvSpPr>
              <p:spPr>
                <a:xfrm>
                  <a:off x="2187947" y="4297279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6AA1586-8282-4419-B1CD-A954F653B4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87947" y="4297279"/>
                  <a:ext cx="473848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4F68D9C-EF23-47C5-A421-46BB94F6EF2D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4F68D9C-EF23-47C5-A421-46BB94F6EF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AD0ED9A-AE0F-4012-A407-5D66D2AB1D90}"/>
                    </a:ext>
                  </a:extLst>
                </p:cNvPr>
                <p:cNvSpPr txBox="1"/>
                <p:nvPr/>
              </p:nvSpPr>
              <p:spPr>
                <a:xfrm>
                  <a:off x="4819388" y="4072144"/>
                  <a:ext cx="45095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AD0ED9A-AE0F-4012-A407-5D66D2AB1D9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19388" y="4072144"/>
                  <a:ext cx="450956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23899FD-098D-4251-B898-5BACA81948CC}"/>
                    </a:ext>
                  </a:extLst>
                </p:cNvPr>
                <p:cNvSpPr txBox="1"/>
                <p:nvPr/>
              </p:nvSpPr>
              <p:spPr>
                <a:xfrm>
                  <a:off x="5442834" y="4335383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23899FD-098D-4251-B898-5BACA81948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42834" y="4335383"/>
                  <a:ext cx="456279" cy="369332"/>
                </a:xfrm>
                <a:prstGeom prst="rect">
                  <a:avLst/>
                </a:prstGeom>
                <a:blipFill>
                  <a:blip r:embed="rId10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5B6D9FCD-560F-4DF9-B978-03960C071663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5B6D9FCD-560F-4DF9-B978-03960C0716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5B7DDF7-CD76-4CE9-8CF2-458F23347A4E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5B7DDF7-CD76-4CE9-8CF2-458F23347A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2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D6B376-A49E-4562-8A13-403D8E757F7E}"/>
                    </a:ext>
                  </a:extLst>
                </p:cNvPr>
                <p:cNvSpPr txBox="1"/>
                <p:nvPr/>
              </p:nvSpPr>
              <p:spPr>
                <a:xfrm>
                  <a:off x="8533067" y="4335383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D6B376-A49E-4562-8A13-403D8E757F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33067" y="4335383"/>
                  <a:ext cx="489173" cy="369332"/>
                </a:xfrm>
                <a:prstGeom prst="rect">
                  <a:avLst/>
                </a:prstGeom>
                <a:blipFill>
                  <a:blip r:embed="rId13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0F72CE17-D08D-4DA5-8F11-562EC14E8F61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0F72CE17-D08D-4DA5-8F11-562EC14E8F6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11FE6D5-7397-449B-AF5A-EED971734D6D}"/>
                </a:ext>
              </a:extLst>
            </p:cNvPr>
            <p:cNvSpPr txBox="1"/>
            <p:nvPr/>
          </p:nvSpPr>
          <p:spPr>
            <a:xfrm>
              <a:off x="4641706" y="2063557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[-, +]</a:t>
              </a:r>
              <a:endParaRPr lang="en-SE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828C9721-3C62-470D-A413-F24F89A37DA6}"/>
                </a:ext>
              </a:extLst>
            </p:cNvPr>
            <p:cNvSpPr txBox="1"/>
            <p:nvPr/>
          </p:nvSpPr>
          <p:spPr>
            <a:xfrm>
              <a:off x="4698457" y="3497066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[-, +]</a:t>
              </a:r>
              <a:endParaRPr lang="en-SE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AE9E2DD-8A4E-4FD0-BF9E-C54005D8439E}"/>
                </a:ext>
              </a:extLst>
            </p:cNvPr>
            <p:cNvSpPr txBox="1"/>
            <p:nvPr/>
          </p:nvSpPr>
          <p:spPr>
            <a:xfrm>
              <a:off x="1607515" y="3567638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[-, +]</a:t>
              </a:r>
              <a:endParaRPr lang="en-SE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77BD279F-A0E7-4627-8B9D-DB0ECF30DB2F}"/>
                </a:ext>
              </a:extLst>
            </p:cNvPr>
            <p:cNvSpPr txBox="1"/>
            <p:nvPr/>
          </p:nvSpPr>
          <p:spPr>
            <a:xfrm>
              <a:off x="7952506" y="3512307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[-, +]</a:t>
              </a:r>
              <a:endParaRPr lang="en-SE" dirty="0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645A4220-1427-4178-A4F9-8B1D6896BE2B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BFF906E-DBAC-4DEA-9F42-090213DBE1F7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6E8B3881-C2E4-4610-BA92-3CA67ED621A8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3" name="Flowchart: Merge 102">
            <a:extLst>
              <a:ext uri="{FF2B5EF4-FFF2-40B4-BE49-F238E27FC236}">
                <a16:creationId xmlns:a16="http://schemas.microsoft.com/office/drawing/2014/main" id="{1A0F1ECD-1A82-4B92-BB7B-6CC221650F3F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467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24B6C9B-D92C-4977-A595-80C15CEF122F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CC790E3-74AD-4AF1-B85D-EFF3BEA3D783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A4009E2-EA59-42DA-A592-C81D4548EAB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A98A4DBD-2AEF-4DA4-95CF-F36F9EBE5711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871FD37-BEE5-434D-AF3E-74C7FB5F93FB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CD0CABBD-EFAD-4F4A-BB63-069EAEA29815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2" name="Flowchart: Merge 101">
            <a:extLst>
              <a:ext uri="{FF2B5EF4-FFF2-40B4-BE49-F238E27FC236}">
                <a16:creationId xmlns:a16="http://schemas.microsoft.com/office/drawing/2014/main" id="{22B7C4A5-6564-447A-841E-B12001927737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858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A</a:t>
            </a:r>
            <a:endParaRPr lang="en-SE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cxnSpLocks/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cxnSpLocks/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7CCE5892-FDF1-4B63-AF9C-0DB0BC8439FE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3013B2A-BBB0-4715-B9D4-AFEC7EA2DEF3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99614900-AC77-42F5-B685-4C2679FD5769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863FE22A-DA14-4ECF-A7AD-FB20B0F20CBB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5FAFB1F-DD7E-4526-BC29-2E45D73B519F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289DFBB3-49DB-429E-A50B-120648380D47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2" name="Flowchart: Merge 101">
            <a:extLst>
              <a:ext uri="{FF2B5EF4-FFF2-40B4-BE49-F238E27FC236}">
                <a16:creationId xmlns:a16="http://schemas.microsoft.com/office/drawing/2014/main" id="{944430C9-DEA4-461C-BF2C-A75D31930319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089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cxnSpLocks/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cxnSpLocks/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25F26B1A-1E43-4BE9-A478-D646B1B8DF40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749536B-2942-497F-93D2-CBAE4DB4C489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D7321EA9-0582-4368-A65D-E2DFB386E39A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56723270-48CA-43A2-8201-5B2000212359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9265461-DF7D-4AEA-BF86-3358BFFD7DF7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3C0E708B-7888-493C-9C7F-0351CD5D2A2C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2" name="Flowchart: Merge 101">
            <a:extLst>
              <a:ext uri="{FF2B5EF4-FFF2-40B4-BE49-F238E27FC236}">
                <a16:creationId xmlns:a16="http://schemas.microsoft.com/office/drawing/2014/main" id="{C6DCB5B6-1A96-45AD-8881-CC4C8632ED1E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8136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+]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EB4FA61D-F685-4511-ABA5-8C42272C4B9D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56C879F-629F-47A2-9D7E-8DA323134509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582069D-9395-4C8C-97C5-52C6C1308F92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19EEF51-90FF-46EF-BD95-3E5CA808D57D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F3BE5280-2957-48B1-AD0C-5105B7038079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99" name="Flowchart: Merge 98">
            <a:extLst>
              <a:ext uri="{FF2B5EF4-FFF2-40B4-BE49-F238E27FC236}">
                <a16:creationId xmlns:a16="http://schemas.microsoft.com/office/drawing/2014/main" id="{DFA85160-FB81-4CC5-AE90-6B18107D9E25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289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+]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+]</a:t>
            </a:r>
            <a:endParaRPr lang="en-SE" dirty="0"/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3100EF38-C1EE-4FEE-AF68-33B3F67A5E3A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D3A6961-324B-456F-BFBE-AF2432194528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8D00EAE-7676-456A-A5C4-E3312779F28A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AA23E85A-2B06-46AB-9862-D11CAD491613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8FF1546-33EA-4EB5-A6DC-1219FF98C0D5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id="{A3BDBDB7-49A8-4EF9-8E60-0ADF8A4A5039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0" name="Flowchart: Merge 99">
            <a:extLst>
              <a:ext uri="{FF2B5EF4-FFF2-40B4-BE49-F238E27FC236}">
                <a16:creationId xmlns:a16="http://schemas.microsoft.com/office/drawing/2014/main" id="{F908A936-665A-4DDE-9B2D-D2A693C855D5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4212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5D27B4C-F592-4C40-B720-EEC7F73D7AC6}"/>
              </a:ext>
            </a:extLst>
          </p:cNvPr>
          <p:cNvSpPr/>
          <p:nvPr/>
        </p:nvSpPr>
        <p:spPr>
          <a:xfrm>
            <a:off x="7682348" y="477060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698A0D-3D85-46EA-8CEA-2226DB8D772C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9BDF54E-4371-4E61-A7D7-BAFEFCB37D7B}"/>
              </a:ext>
            </a:extLst>
          </p:cNvPr>
          <p:cNvCxnSpPr/>
          <p:nvPr/>
        </p:nvCxnSpPr>
        <p:spPr>
          <a:xfrm flipH="1">
            <a:off x="7987150" y="3963029"/>
            <a:ext cx="983669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082D0B-0536-498C-82E7-737B16C045E0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4FBE-D0C8-4468-9301-A2D6B2948205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EFA8D0-2523-4653-B037-DCABD81B5051}"/>
              </a:ext>
            </a:extLst>
          </p:cNvPr>
          <p:cNvSpPr txBox="1"/>
          <p:nvPr/>
        </p:nvSpPr>
        <p:spPr>
          <a:xfrm>
            <a:off x="7850209" y="49063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5]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5]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FCDA4F5-0B4D-41DA-91A7-191E813EE988}"/>
              </a:ext>
            </a:extLst>
          </p:cNvPr>
          <p:cNvSpPr/>
          <p:nvPr/>
        </p:nvSpPr>
        <p:spPr>
          <a:xfrm>
            <a:off x="8659093" y="3428996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30A542E-621A-4287-91B2-4212EB57DB0A}"/>
              </a:ext>
            </a:extLst>
          </p:cNvPr>
          <p:cNvSpPr txBox="1"/>
          <p:nvPr/>
        </p:nvSpPr>
        <p:spPr>
          <a:xfrm>
            <a:off x="8838020" y="3443480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8E5A6DE-DEAC-421A-8E71-6114E26A8E44}"/>
              </a:ext>
            </a:extLst>
          </p:cNvPr>
          <p:cNvCxnSpPr/>
          <p:nvPr/>
        </p:nvCxnSpPr>
        <p:spPr>
          <a:xfrm>
            <a:off x="5811981" y="2479646"/>
            <a:ext cx="3297382" cy="949035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1405A3EC-4D42-462B-9CE4-B7322D61DEC1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7503C1B-5577-4C2C-974C-07C0EE77AFC6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id="{48F5ED24-DC18-4BE0-98F0-E517ED47C6E4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0" name="Flowchart: Merge 99">
            <a:extLst>
              <a:ext uri="{FF2B5EF4-FFF2-40B4-BE49-F238E27FC236}">
                <a16:creationId xmlns:a16="http://schemas.microsoft.com/office/drawing/2014/main" id="{68FF138D-1E9A-44A7-A3DA-35BB83000D4A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0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5D27B4C-F592-4C40-B720-EEC7F73D7AC6}"/>
              </a:ext>
            </a:extLst>
          </p:cNvPr>
          <p:cNvSpPr/>
          <p:nvPr/>
        </p:nvSpPr>
        <p:spPr>
          <a:xfrm>
            <a:off x="7682348" y="477060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955E9D2-DEAA-4DD7-8639-7089A7E184C9}"/>
              </a:ext>
            </a:extLst>
          </p:cNvPr>
          <p:cNvSpPr/>
          <p:nvPr/>
        </p:nvSpPr>
        <p:spPr>
          <a:xfrm>
            <a:off x="8655629" y="4737937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698A0D-3D85-46EA-8CEA-2226DB8D772C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9BDF54E-4371-4E61-A7D7-BAFEFCB37D7B}"/>
              </a:ext>
            </a:extLst>
          </p:cNvPr>
          <p:cNvCxnSpPr/>
          <p:nvPr/>
        </p:nvCxnSpPr>
        <p:spPr>
          <a:xfrm flipH="1">
            <a:off x="7987150" y="3963029"/>
            <a:ext cx="983669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67AE86C-F41D-463E-8AA7-11CB529A9A7D}"/>
              </a:ext>
            </a:extLst>
          </p:cNvPr>
          <p:cNvCxnSpPr/>
          <p:nvPr/>
        </p:nvCxnSpPr>
        <p:spPr>
          <a:xfrm flipH="1">
            <a:off x="8960431" y="3969233"/>
            <a:ext cx="20778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082D0B-0536-498C-82E7-737B16C045E0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4FBE-D0C8-4468-9301-A2D6B2948205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EFA8D0-2523-4653-B037-DCABD81B5051}"/>
              </a:ext>
            </a:extLst>
          </p:cNvPr>
          <p:cNvSpPr txBox="1"/>
          <p:nvPr/>
        </p:nvSpPr>
        <p:spPr>
          <a:xfrm>
            <a:off x="7850209" y="49063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8605749-3F17-4050-B770-B9ABA56909F9}"/>
              </a:ext>
            </a:extLst>
          </p:cNvPr>
          <p:cNvSpPr txBox="1"/>
          <p:nvPr/>
        </p:nvSpPr>
        <p:spPr>
          <a:xfrm>
            <a:off x="8814954" y="48878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8B39113-BAA3-412C-95BB-956A2CE716EE}"/>
              </a:ext>
            </a:extLst>
          </p:cNvPr>
          <p:cNvSpPr/>
          <p:nvPr/>
        </p:nvSpPr>
        <p:spPr>
          <a:xfrm>
            <a:off x="8659093" y="3428996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A21A012-C833-48B7-8FC9-7B0E3BFEE785}"/>
              </a:ext>
            </a:extLst>
          </p:cNvPr>
          <p:cNvSpPr txBox="1"/>
          <p:nvPr/>
        </p:nvSpPr>
        <p:spPr>
          <a:xfrm>
            <a:off x="8823360" y="343262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E2ED538-60CB-4FE9-BA3E-CE6F86C0EB23}"/>
              </a:ext>
            </a:extLst>
          </p:cNvPr>
          <p:cNvCxnSpPr/>
          <p:nvPr/>
        </p:nvCxnSpPr>
        <p:spPr>
          <a:xfrm>
            <a:off x="5811981" y="2479646"/>
            <a:ext cx="3297382" cy="949035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91B90A14-4EB3-4D51-A9C1-5A85A8AA9105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D3E5713-E5BB-4AE2-9918-CE43F2FDC222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id="{95C9E4B4-0CB4-49D5-AFC7-4F10049D729F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100" name="Flowchart: Merge 99">
            <a:extLst>
              <a:ext uri="{FF2B5EF4-FFF2-40B4-BE49-F238E27FC236}">
                <a16:creationId xmlns:a16="http://schemas.microsoft.com/office/drawing/2014/main" id="{7920B75F-7828-4109-BC13-253C34826259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500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5D27B4C-F592-4C40-B720-EEC7F73D7AC6}"/>
              </a:ext>
            </a:extLst>
          </p:cNvPr>
          <p:cNvSpPr/>
          <p:nvPr/>
        </p:nvSpPr>
        <p:spPr>
          <a:xfrm>
            <a:off x="7682348" y="477060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955E9D2-DEAA-4DD7-8639-7089A7E184C9}"/>
              </a:ext>
            </a:extLst>
          </p:cNvPr>
          <p:cNvSpPr/>
          <p:nvPr/>
        </p:nvSpPr>
        <p:spPr>
          <a:xfrm>
            <a:off x="8655629" y="4737937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698A0D-3D85-46EA-8CEA-2226DB8D772C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9BDF54E-4371-4E61-A7D7-BAFEFCB37D7B}"/>
              </a:ext>
            </a:extLst>
          </p:cNvPr>
          <p:cNvCxnSpPr/>
          <p:nvPr/>
        </p:nvCxnSpPr>
        <p:spPr>
          <a:xfrm flipH="1">
            <a:off x="7987150" y="3963029"/>
            <a:ext cx="983669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67AE86C-F41D-463E-8AA7-11CB529A9A7D}"/>
              </a:ext>
            </a:extLst>
          </p:cNvPr>
          <p:cNvCxnSpPr/>
          <p:nvPr/>
        </p:nvCxnSpPr>
        <p:spPr>
          <a:xfrm flipH="1">
            <a:off x="8960431" y="3969233"/>
            <a:ext cx="20778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082D0B-0536-498C-82E7-737B16C045E0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4FBE-D0C8-4468-9301-A2D6B2948205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EFA8D0-2523-4653-B037-DCABD81B5051}"/>
              </a:ext>
            </a:extLst>
          </p:cNvPr>
          <p:cNvSpPr txBox="1"/>
          <p:nvPr/>
        </p:nvSpPr>
        <p:spPr>
          <a:xfrm>
            <a:off x="7850209" y="49063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8605749-3F17-4050-B770-B9ABA56909F9}"/>
              </a:ext>
            </a:extLst>
          </p:cNvPr>
          <p:cNvSpPr txBox="1"/>
          <p:nvPr/>
        </p:nvSpPr>
        <p:spPr>
          <a:xfrm>
            <a:off x="8814954" y="48878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[-, 2]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8B39113-BAA3-412C-95BB-956A2CE716EE}"/>
              </a:ext>
            </a:extLst>
          </p:cNvPr>
          <p:cNvSpPr/>
          <p:nvPr/>
        </p:nvSpPr>
        <p:spPr>
          <a:xfrm>
            <a:off x="8659093" y="3428996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A21A012-C833-48B7-8FC9-7B0E3BFEE785}"/>
              </a:ext>
            </a:extLst>
          </p:cNvPr>
          <p:cNvSpPr txBox="1"/>
          <p:nvPr/>
        </p:nvSpPr>
        <p:spPr>
          <a:xfrm>
            <a:off x="8823360" y="343262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E2ED538-60CB-4FE9-BA3E-CE6F86C0EB23}"/>
              </a:ext>
            </a:extLst>
          </p:cNvPr>
          <p:cNvCxnSpPr/>
          <p:nvPr/>
        </p:nvCxnSpPr>
        <p:spPr>
          <a:xfrm>
            <a:off x="5811981" y="2479646"/>
            <a:ext cx="3297382" cy="949035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55C9B44-D6A0-4190-B37B-28FC09120E36}"/>
              </a:ext>
            </a:extLst>
          </p:cNvPr>
          <p:cNvSpPr txBox="1"/>
          <p:nvPr/>
        </p:nvSpPr>
        <p:spPr>
          <a:xfrm>
            <a:off x="5669251" y="48878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x</a:t>
            </a:r>
            <a:endParaRPr lang="en-SE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C46D76E-D1B5-4FB3-8B78-7169156CBAC5}"/>
              </a:ext>
            </a:extLst>
          </p:cNvPr>
          <p:cNvSpPr txBox="1"/>
          <p:nvPr/>
        </p:nvSpPr>
        <p:spPr>
          <a:xfrm>
            <a:off x="6631003" y="49086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y</a:t>
            </a:r>
            <a:endParaRPr lang="en-SE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DEB7CFF-91CA-4062-AD37-01898DB9AC1C}"/>
              </a:ext>
            </a:extLst>
          </p:cNvPr>
          <p:cNvSpPr txBox="1"/>
          <p:nvPr/>
        </p:nvSpPr>
        <p:spPr>
          <a:xfrm>
            <a:off x="9782914" y="487688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z</a:t>
            </a:r>
            <a:endParaRPr lang="en-SE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00ACA390-ED2E-4D05-8D9A-4A96741FCAD8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3F7585-FA61-4785-9523-7F72386F1891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4D61CB5E-3CE6-4D23-8098-96DBEC6D43ED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99" name="Flowchart: Merge 98">
            <a:extLst>
              <a:ext uri="{FF2B5EF4-FFF2-40B4-BE49-F238E27FC236}">
                <a16:creationId xmlns:a16="http://schemas.microsoft.com/office/drawing/2014/main" id="{C7C88601-0ACC-4AB2-A5FC-7CF2C1D7607E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3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B296E53-C04F-426B-AAB0-4BDF11D7D1E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– </a:t>
                </a:r>
                <a:r>
                  <a:rPr lang="sv-SE" sz="3200" dirty="0"/>
                  <a:t>Intuition with maths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B296E53-C04F-426B-AAB0-4BDF11D7D1E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FA47665-C376-4A70-8860-C97794F58A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sv-S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sv-S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sv-S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sv-SE" i="1" dirty="0" smtClean="0">
                          <a:latin typeface="Cambria Math" panose="02040503050406030204" pitchFamily="18" charset="0"/>
                        </a:rPr>
                        <m:t>𝑀𝐼𝑁𝐼𝑀𝐴𝑋</m:t>
                      </m:r>
                      <m:r>
                        <a:rPr lang="sv-SE" i="1" dirty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sv-SE" i="1" dirty="0" smtClean="0">
                          <a:latin typeface="Cambria Math" panose="02040503050406030204" pitchFamily="18" charset="0"/>
                        </a:rPr>
                        <m:t>𝑟𝑜𝑜𝑡</m:t>
                      </m:r>
                      <m:r>
                        <a:rPr lang="sv-SE" i="1" dirty="0" smtClean="0">
                          <a:latin typeface="Cambria Math" panose="02040503050406030204" pitchFamily="18" charset="0"/>
                        </a:rPr>
                        <m:t>) =</m:t>
                      </m:r>
                      <m:r>
                        <m:rPr>
                          <m:sty m:val="p"/>
                        </m:rPr>
                        <a:rPr lang="sv-SE" b="0" i="0" dirty="0" smtClean="0">
                          <a:latin typeface="Cambria Math" panose="02040503050406030204" pitchFamily="18" charset="0"/>
                        </a:rPr>
                        <m:t>max</m:t>
                      </m:r>
                      <m:d>
                        <m:dPr>
                          <m:ctrlPr>
                            <a:rPr lang="sv-SE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d>
                            <m:dPr>
                              <m:ctrlPr>
                                <a:rPr lang="sv-SE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0" dirty="0" smtClean="0">
                                  <a:latin typeface="Cambria Math" panose="02040503050406030204" pitchFamily="18" charset="0"/>
                                </a:rPr>
                                <m:t>3, 12, 8</m:t>
                              </m:r>
                            </m:e>
                          </m:d>
                          <m: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d>
                            <m:dPr>
                              <m:ctrlPr>
                                <a:rPr lang="sv-SE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0" dirty="0" smtClean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m:rPr>
                                  <m:sty m:val="p"/>
                                </m:rPr>
                                <a:rPr lang="sv-SE" b="0" i="0" dirty="0" smtClean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sv-SE" b="0" i="0" dirty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sv-SE" b="0" i="0" dirty="0" smtClean="0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</m:d>
                          <m: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(5, 2, </m:t>
                          </m:r>
                          <m:r>
                            <m:rPr>
                              <m:sty m:val="p"/>
                            </m:rP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z</m:t>
                          </m:r>
                          <m:r>
                            <a:rPr lang="sv-SE" b="0" i="0" dirty="0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d>
                    </m:oMath>
                  </m:oMathPara>
                </a14:m>
                <a:endParaRPr lang="sv-S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                                    =</m:t>
                      </m:r>
                      <m:r>
                        <m:rPr>
                          <m:sty m:val="p"/>
                        </m:rPr>
                        <a:rPr lang="sv-SE" b="0" i="0" smtClean="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⁡(3,</m:t>
                      </m:r>
                      <m:func>
                        <m:func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sv-SE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sv-SE" b="0" i="0" smtClean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⁡(5, 2,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sv-S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                                    =</m:t>
                      </m:r>
                      <m:func>
                        <m:func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sv-SE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3, 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</m:func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sv-SE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2, 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≤2  </m:t>
                      </m:r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𝑎𝑛𝑑</m:t>
                      </m:r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sv-S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sv-SE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sv-S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5, 2,</m:t>
                              </m:r>
                              <m:r>
                                <a:rPr lang="sv-S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</m:func>
                      <m:r>
                        <a:rPr lang="sv-S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≤2</m:t>
                      </m:r>
                    </m:oMath>
                  </m:oMathPara>
                </a14:m>
                <a:endParaRPr lang="sv-S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                                    =3</m:t>
                      </m:r>
                    </m:oMath>
                  </m:oMathPara>
                </a14:m>
                <a:endParaRPr lang="sv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FA47665-C376-4A70-8860-C97794F58A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6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499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A382-42C1-4DD5-A97B-48A183B4D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sv-SE" dirty="0"/>
              <a:t>Games vs search problems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3208-1EAA-48D7-9E88-34EB8FD0D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Unpredictable opponent </a:t>
            </a:r>
            <a:r>
              <a:rPr lang="en-GB" dirty="0">
                <a:sym typeface="Wingdings" panose="05000000000000000000" pitchFamily="2" charset="2"/>
              </a:rPr>
              <a:t> Solution is a </a:t>
            </a:r>
            <a:r>
              <a:rPr lang="en-GB" b="1" dirty="0">
                <a:sym typeface="Wingdings" panose="05000000000000000000" pitchFamily="2" charset="2"/>
              </a:rPr>
              <a:t>strategy</a:t>
            </a:r>
            <a:r>
              <a:rPr lang="en-GB" dirty="0">
                <a:sym typeface="Wingdings" panose="05000000000000000000" pitchFamily="2" charset="2"/>
              </a:rPr>
              <a:t> specifying a move for every possible opponent reply.</a:t>
            </a:r>
          </a:p>
          <a:p>
            <a:r>
              <a:rPr lang="en-GB" dirty="0">
                <a:sym typeface="Wingdings" panose="05000000000000000000" pitchFamily="2" charset="2"/>
              </a:rPr>
              <a:t>Coding options: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Hard code it. (</a:t>
            </a:r>
            <a:r>
              <a:rPr lang="en-GB" dirty="0">
                <a:solidFill>
                  <a:srgbClr val="FF0000"/>
                </a:solidFill>
                <a:sym typeface="Wingdings" panose="05000000000000000000" pitchFamily="2" charset="2"/>
              </a:rPr>
              <a:t>Tedious and fragile</a:t>
            </a:r>
            <a:r>
              <a:rPr lang="en-GB" dirty="0">
                <a:sym typeface="Wingdings" panose="05000000000000000000" pitchFamily="2" charset="2"/>
              </a:rPr>
              <a:t>).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Model the game as a search problem.</a:t>
            </a:r>
          </a:p>
          <a:p>
            <a:r>
              <a:rPr lang="en-GB" dirty="0">
                <a:sym typeface="Wingdings" panose="05000000000000000000" pitchFamily="2" charset="2"/>
              </a:rPr>
              <a:t>Time limits  Unlikely to find the goal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Solution: We have to approximate.</a:t>
            </a:r>
          </a:p>
          <a:p>
            <a:pPr lvl="1"/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How to approximate:</a:t>
            </a:r>
            <a:endParaRPr lang="en-GB" dirty="0"/>
          </a:p>
          <a:p>
            <a:pPr lvl="1"/>
            <a:r>
              <a:rPr lang="en-GB" dirty="0"/>
              <a:t>Using heuristic evaluation functions</a:t>
            </a:r>
            <a:r>
              <a:rPr lang="sv-SE" dirty="0"/>
              <a:t>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9996051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5D27B4C-F592-4C40-B720-EEC7F73D7AC6}"/>
              </a:ext>
            </a:extLst>
          </p:cNvPr>
          <p:cNvSpPr/>
          <p:nvPr/>
        </p:nvSpPr>
        <p:spPr>
          <a:xfrm>
            <a:off x="7682348" y="477060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955E9D2-DEAA-4DD7-8639-7089A7E184C9}"/>
              </a:ext>
            </a:extLst>
          </p:cNvPr>
          <p:cNvSpPr/>
          <p:nvPr/>
        </p:nvSpPr>
        <p:spPr>
          <a:xfrm>
            <a:off x="8655629" y="4737937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698A0D-3D85-46EA-8CEA-2226DB8D772C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9BDF54E-4371-4E61-A7D7-BAFEFCB37D7B}"/>
              </a:ext>
            </a:extLst>
          </p:cNvPr>
          <p:cNvCxnSpPr/>
          <p:nvPr/>
        </p:nvCxnSpPr>
        <p:spPr>
          <a:xfrm flipH="1">
            <a:off x="7987150" y="3963029"/>
            <a:ext cx="983669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67AE86C-F41D-463E-8AA7-11CB529A9A7D}"/>
              </a:ext>
            </a:extLst>
          </p:cNvPr>
          <p:cNvCxnSpPr/>
          <p:nvPr/>
        </p:nvCxnSpPr>
        <p:spPr>
          <a:xfrm flipH="1">
            <a:off x="8960431" y="3969233"/>
            <a:ext cx="20778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082D0B-0536-498C-82E7-737B16C045E0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4FBE-D0C8-4468-9301-A2D6B2948205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EFA8D0-2523-4653-B037-DCABD81B5051}"/>
              </a:ext>
            </a:extLst>
          </p:cNvPr>
          <p:cNvSpPr txBox="1"/>
          <p:nvPr/>
        </p:nvSpPr>
        <p:spPr>
          <a:xfrm>
            <a:off x="7850209" y="49063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8605749-3F17-4050-B770-B9ABA56909F9}"/>
              </a:ext>
            </a:extLst>
          </p:cNvPr>
          <p:cNvSpPr txBox="1"/>
          <p:nvPr/>
        </p:nvSpPr>
        <p:spPr>
          <a:xfrm>
            <a:off x="8814954" y="48878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[2, 2]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[2, 2]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8B39113-BAA3-412C-95BB-956A2CE716EE}"/>
              </a:ext>
            </a:extLst>
          </p:cNvPr>
          <p:cNvSpPr/>
          <p:nvPr/>
        </p:nvSpPr>
        <p:spPr>
          <a:xfrm>
            <a:off x="8659093" y="3428996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A21A012-C833-48B7-8FC9-7B0E3BFEE785}"/>
              </a:ext>
            </a:extLst>
          </p:cNvPr>
          <p:cNvSpPr txBox="1"/>
          <p:nvPr/>
        </p:nvSpPr>
        <p:spPr>
          <a:xfrm>
            <a:off x="8823360" y="343262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E2ED538-60CB-4FE9-BA3E-CE6F86C0EB23}"/>
              </a:ext>
            </a:extLst>
          </p:cNvPr>
          <p:cNvCxnSpPr/>
          <p:nvPr/>
        </p:nvCxnSpPr>
        <p:spPr>
          <a:xfrm>
            <a:off x="5811981" y="2479646"/>
            <a:ext cx="3297382" cy="949035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79DBDF9C-10FE-411A-BA8A-C0F693E52D48}"/>
              </a:ext>
            </a:extLst>
          </p:cNvPr>
          <p:cNvSpPr txBox="1"/>
          <p:nvPr/>
        </p:nvSpPr>
        <p:spPr>
          <a:xfrm>
            <a:off x="5640503" y="489507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4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801BD76-5A4C-4D73-8D29-A98CA020912B}"/>
              </a:ext>
            </a:extLst>
          </p:cNvPr>
          <p:cNvSpPr txBox="1"/>
          <p:nvPr/>
        </p:nvSpPr>
        <p:spPr>
          <a:xfrm>
            <a:off x="6629400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6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6FDFF2A-062A-453F-ABC1-02B73E1EEEF5}"/>
              </a:ext>
            </a:extLst>
          </p:cNvPr>
          <p:cNvSpPr txBox="1"/>
          <p:nvPr/>
        </p:nvSpPr>
        <p:spPr>
          <a:xfrm>
            <a:off x="9701651" y="4904827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14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7E21FA2-DE58-48F2-ADF0-429D4AA15794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8DD285A-5055-4BE1-998A-85BCE0F8342F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8C898C67-34B4-44FB-8943-DC2C4B1EB2C7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99" name="Flowchart: Merge 98">
            <a:extLst>
              <a:ext uri="{FF2B5EF4-FFF2-40B4-BE49-F238E27FC236}">
                <a16:creationId xmlns:a16="http://schemas.microsoft.com/office/drawing/2014/main" id="{4BB15EF5-9340-452A-A241-7F1CB2C2D50F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128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pruning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Intuition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33072172-08E2-4364-B4B5-173ED9B2DD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D17070C-5562-43DE-B4F7-C40606D61027}"/>
              </a:ext>
            </a:extLst>
          </p:cNvPr>
          <p:cNvSpPr/>
          <p:nvPr/>
        </p:nvSpPr>
        <p:spPr>
          <a:xfrm>
            <a:off x="5500254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A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A60509-59AF-40AC-8ACA-2B3F2330D3EB}"/>
              </a:ext>
            </a:extLst>
          </p:cNvPr>
          <p:cNvGrpSpPr/>
          <p:nvPr/>
        </p:nvGrpSpPr>
        <p:grpSpPr>
          <a:xfrm>
            <a:off x="2334490" y="3428999"/>
            <a:ext cx="6968837" cy="526474"/>
            <a:chOff x="2334490" y="3428999"/>
            <a:chExt cx="6968837" cy="526474"/>
          </a:xfrm>
        </p:grpSpPr>
        <p:sp>
          <p:nvSpPr>
            <p:cNvPr id="6" name="Flowchart: Merge 5">
              <a:extLst>
                <a:ext uri="{FF2B5EF4-FFF2-40B4-BE49-F238E27FC236}">
                  <a16:creationId xmlns:a16="http://schemas.microsoft.com/office/drawing/2014/main" id="{3B0F1621-7F97-4005-996C-E7723EE9E5E2}"/>
                </a:ext>
              </a:extLst>
            </p:cNvPr>
            <p:cNvSpPr/>
            <p:nvPr/>
          </p:nvSpPr>
          <p:spPr>
            <a:xfrm>
              <a:off x="5500254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C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7" name="Flowchart: Merge 6">
              <a:extLst>
                <a:ext uri="{FF2B5EF4-FFF2-40B4-BE49-F238E27FC236}">
                  <a16:creationId xmlns:a16="http://schemas.microsoft.com/office/drawing/2014/main" id="{6E7B4F9F-09AF-4C77-A719-B01D8C82FC85}"/>
                </a:ext>
              </a:extLst>
            </p:cNvPr>
            <p:cNvSpPr/>
            <p:nvPr/>
          </p:nvSpPr>
          <p:spPr>
            <a:xfrm>
              <a:off x="8666018" y="3428999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D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8" name="Flowchart: Merge 7">
              <a:extLst>
                <a:ext uri="{FF2B5EF4-FFF2-40B4-BE49-F238E27FC236}">
                  <a16:creationId xmlns:a16="http://schemas.microsoft.com/office/drawing/2014/main" id="{A3A81373-8218-460E-8D1C-BF2D45425D2C}"/>
                </a:ext>
              </a:extLst>
            </p:cNvPr>
            <p:cNvSpPr/>
            <p:nvPr/>
          </p:nvSpPr>
          <p:spPr>
            <a:xfrm>
              <a:off x="2334490" y="3429000"/>
              <a:ext cx="637309" cy="526473"/>
            </a:xfrm>
            <a:prstGeom prst="flowChartMerg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B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241574-270E-493D-B27C-2A7299367E1A}"/>
              </a:ext>
            </a:extLst>
          </p:cNvPr>
          <p:cNvGrpSpPr/>
          <p:nvPr/>
        </p:nvGrpSpPr>
        <p:grpSpPr>
          <a:xfrm>
            <a:off x="1371598" y="4745178"/>
            <a:ext cx="8873842" cy="526476"/>
            <a:chOff x="1371598" y="4745178"/>
            <a:chExt cx="8873842" cy="526476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3176616-155E-4905-A744-67883525A1A0}"/>
                </a:ext>
              </a:extLst>
            </p:cNvPr>
            <p:cNvSpPr/>
            <p:nvPr/>
          </p:nvSpPr>
          <p:spPr>
            <a:xfrm>
              <a:off x="2334489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9AAC59B-860D-4635-9C81-2DF18011688D}"/>
                </a:ext>
              </a:extLst>
            </p:cNvPr>
            <p:cNvSpPr/>
            <p:nvPr/>
          </p:nvSpPr>
          <p:spPr>
            <a:xfrm>
              <a:off x="329738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C7056883-8708-4BFA-BDB7-44DF560FC717}"/>
                </a:ext>
              </a:extLst>
            </p:cNvPr>
            <p:cNvSpPr/>
            <p:nvPr/>
          </p:nvSpPr>
          <p:spPr>
            <a:xfrm>
              <a:off x="1371598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FFC35AD-9E81-4D39-A1A7-77C1D4045D56}"/>
                </a:ext>
              </a:extLst>
            </p:cNvPr>
            <p:cNvSpPr/>
            <p:nvPr/>
          </p:nvSpPr>
          <p:spPr>
            <a:xfrm>
              <a:off x="5500254" y="474518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EA76BB8-0E74-4B87-BB14-42E9B5534E78}"/>
                </a:ext>
              </a:extLst>
            </p:cNvPr>
            <p:cNvSpPr/>
            <p:nvPr/>
          </p:nvSpPr>
          <p:spPr>
            <a:xfrm>
              <a:off x="6463145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9F8CA82-8AD1-442F-9A93-F390250F1E7D}"/>
                </a:ext>
              </a:extLst>
            </p:cNvPr>
            <p:cNvSpPr/>
            <p:nvPr/>
          </p:nvSpPr>
          <p:spPr>
            <a:xfrm>
              <a:off x="4537363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99E2F0A-E0EA-48CF-B5C1-11A87DF3BE30}"/>
                </a:ext>
              </a:extLst>
            </p:cNvPr>
            <p:cNvSpPr/>
            <p:nvPr/>
          </p:nvSpPr>
          <p:spPr>
            <a:xfrm>
              <a:off x="8645240" y="4745180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5B7D7D46-D2D6-41F5-8AA2-2A9EFF63A000}"/>
                </a:ext>
              </a:extLst>
            </p:cNvPr>
            <p:cNvSpPr/>
            <p:nvPr/>
          </p:nvSpPr>
          <p:spPr>
            <a:xfrm>
              <a:off x="9608131" y="4745179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FD82CC-9124-4BCF-BFD5-2D68E72D9F98}"/>
                </a:ext>
              </a:extLst>
            </p:cNvPr>
            <p:cNvSpPr/>
            <p:nvPr/>
          </p:nvSpPr>
          <p:spPr>
            <a:xfrm>
              <a:off x="7682349" y="4745178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87D455-4A50-43DC-A97F-59F5BCC8377C}"/>
              </a:ext>
            </a:extLst>
          </p:cNvPr>
          <p:cNvGrpSpPr/>
          <p:nvPr/>
        </p:nvGrpSpPr>
        <p:grpSpPr>
          <a:xfrm>
            <a:off x="2653145" y="2479964"/>
            <a:ext cx="6463146" cy="949036"/>
            <a:chOff x="2653145" y="2479964"/>
            <a:chExt cx="6463146" cy="94903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6D28A7-AF6A-4F42-B033-4A6C1F08E57F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653145" y="2479964"/>
              <a:ext cx="3165764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13EC6E-B045-4A13-821F-DB5B6F380C8A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>
              <a:off x="5818909" y="2479964"/>
              <a:ext cx="0" cy="94903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5AFA71-B746-4870-95FB-A16495D11F10}"/>
                </a:ext>
              </a:extLst>
            </p:cNvPr>
            <p:cNvCxnSpPr>
              <a:stCxn id="4" idx="3"/>
            </p:cNvCxnSpPr>
            <p:nvPr/>
          </p:nvCxnSpPr>
          <p:spPr>
            <a:xfrm>
              <a:off x="5818909" y="2479964"/>
              <a:ext cx="3297382" cy="94903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395E0B-0A99-42B7-852C-BFD07ABAAB39}"/>
              </a:ext>
            </a:extLst>
          </p:cNvPr>
          <p:cNvGrpSpPr/>
          <p:nvPr/>
        </p:nvGrpSpPr>
        <p:grpSpPr>
          <a:xfrm>
            <a:off x="1690253" y="3955471"/>
            <a:ext cx="8236533" cy="789710"/>
            <a:chOff x="1690253" y="3955471"/>
            <a:chExt cx="8236533" cy="78971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DFD1D8-C9C2-4A8D-BFD4-B9EDB5365060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1690253" y="3955473"/>
              <a:ext cx="962892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FCA6D8-9F6B-449B-AD89-93335FC8E1CA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 flipH="1">
              <a:off x="2653144" y="3955473"/>
              <a:ext cx="1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25B151-D75F-46C5-8544-C863F94B38D2}"/>
                </a:ext>
              </a:extLst>
            </p:cNvPr>
            <p:cNvCxnSpPr>
              <a:stCxn id="8" idx="2"/>
              <a:endCxn id="11" idx="0"/>
            </p:cNvCxnSpPr>
            <p:nvPr/>
          </p:nvCxnSpPr>
          <p:spPr>
            <a:xfrm>
              <a:off x="2653145" y="3955473"/>
              <a:ext cx="962890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2AFEF6-BDAE-45F2-974D-4AD323B7C746}"/>
                </a:ext>
              </a:extLst>
            </p:cNvPr>
            <p:cNvCxnSpPr>
              <a:stCxn id="6" idx="2"/>
              <a:endCxn id="15" idx="0"/>
            </p:cNvCxnSpPr>
            <p:nvPr/>
          </p:nvCxnSpPr>
          <p:spPr>
            <a:xfrm flipH="1">
              <a:off x="4856018" y="3955473"/>
              <a:ext cx="962891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55D29E-0A2D-4294-8852-A2A25EB2F026}"/>
                </a:ext>
              </a:extLst>
            </p:cNvPr>
            <p:cNvCxnSpPr>
              <a:stCxn id="6" idx="2"/>
              <a:endCxn id="13" idx="0"/>
            </p:cNvCxnSpPr>
            <p:nvPr/>
          </p:nvCxnSpPr>
          <p:spPr>
            <a:xfrm>
              <a:off x="5818909" y="3955473"/>
              <a:ext cx="0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FF9B71-BC36-4BB5-9FE1-F528E2DC03EB}"/>
                </a:ext>
              </a:extLst>
            </p:cNvPr>
            <p:cNvCxnSpPr>
              <a:cxnSpLocks/>
              <a:stCxn id="6" idx="2"/>
              <a:endCxn id="14" idx="0"/>
            </p:cNvCxnSpPr>
            <p:nvPr/>
          </p:nvCxnSpPr>
          <p:spPr>
            <a:xfrm>
              <a:off x="5818909" y="3955473"/>
              <a:ext cx="962891" cy="789707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E9BB7A-C725-4492-B9A8-BA6013C64356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8001004" y="3955472"/>
              <a:ext cx="983669" cy="789706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79EB76-35F9-49D8-AAD4-887B7908100C}"/>
                </a:ext>
              </a:extLst>
            </p:cNvPr>
            <p:cNvCxnSpPr>
              <a:stCxn id="7" idx="2"/>
              <a:endCxn id="16" idx="0"/>
            </p:cNvCxnSpPr>
            <p:nvPr/>
          </p:nvCxnSpPr>
          <p:spPr>
            <a:xfrm flipH="1">
              <a:off x="8963895" y="3955472"/>
              <a:ext cx="20778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A12CB1-00B2-413F-B5D8-A998D9B98301}"/>
                </a:ext>
              </a:extLst>
            </p:cNvPr>
            <p:cNvCxnSpPr>
              <a:endCxn id="17" idx="0"/>
            </p:cNvCxnSpPr>
            <p:nvPr/>
          </p:nvCxnSpPr>
          <p:spPr>
            <a:xfrm>
              <a:off x="8984671" y="3955471"/>
              <a:ext cx="942115" cy="789708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/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E38837E-D4EB-4E1B-BA4B-873D4F5C3F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168" y="2530824"/>
                <a:ext cx="479041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/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A2D693-796A-4923-86B3-9C55EC298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524" y="2811378"/>
                <a:ext cx="484363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/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00809BD-6DC2-45D4-96DA-FED654DDA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137" y="2662441"/>
                <a:ext cx="484363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/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C5B198-E080-4E18-8BA7-D8EEA2CA5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501" y="4034040"/>
                <a:ext cx="468526" cy="369332"/>
              </a:xfrm>
              <a:prstGeom prst="rect">
                <a:avLst/>
              </a:prstGeom>
              <a:blipFill>
                <a:blip r:embed="rId6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/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6AA1586-8282-4419-B1CD-A954F653B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7947" y="4297279"/>
                <a:ext cx="473848" cy="369332"/>
              </a:xfrm>
              <a:prstGeom prst="rect">
                <a:avLst/>
              </a:prstGeom>
              <a:blipFill>
                <a:blip r:embed="rId7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/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F68D9C-EF23-47C5-A421-46BB94F6E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818" y="3980993"/>
                <a:ext cx="473848" cy="369332"/>
              </a:xfrm>
              <a:prstGeom prst="rect">
                <a:avLst/>
              </a:prstGeom>
              <a:blipFill>
                <a:blip r:embed="rId8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/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AD0ED9A-AE0F-4012-A407-5D66D2AB1D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9388" y="4072144"/>
                <a:ext cx="450956" cy="369332"/>
              </a:xfrm>
              <a:prstGeom prst="rect">
                <a:avLst/>
              </a:prstGeom>
              <a:blipFill>
                <a:blip r:embed="rId9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/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23899FD-098D-4251-B898-5BACA8194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834" y="4335383"/>
                <a:ext cx="456279" cy="369332"/>
              </a:xfrm>
              <a:prstGeom prst="rect">
                <a:avLst/>
              </a:prstGeom>
              <a:blipFill>
                <a:blip r:embed="rId10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/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B6D9FCD-560F-4DF9-B978-03960C071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705" y="4019097"/>
                <a:ext cx="456279" cy="369332"/>
              </a:xfrm>
              <a:prstGeom prst="rect">
                <a:avLst/>
              </a:prstGeom>
              <a:blipFill>
                <a:blip r:embed="rId11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/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5B7DDF7-CD76-4CE9-8CF2-458F23347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9621" y="4072144"/>
                <a:ext cx="483850" cy="369332"/>
              </a:xfrm>
              <a:prstGeom prst="rect">
                <a:avLst/>
              </a:prstGeom>
              <a:blipFill>
                <a:blip r:embed="rId1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/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D6B376-A49E-4562-8A13-403D8E757F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3067" y="4335383"/>
                <a:ext cx="489173" cy="369332"/>
              </a:xfrm>
              <a:prstGeom prst="rect">
                <a:avLst/>
              </a:prstGeom>
              <a:blipFill>
                <a:blip r:embed="rId1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/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F72CE17-D08D-4DA5-8F11-562EC14E8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38" y="4019097"/>
                <a:ext cx="489173" cy="369332"/>
              </a:xfrm>
              <a:prstGeom prst="rect">
                <a:avLst/>
              </a:prstGeom>
              <a:blipFill>
                <a:blip r:embed="rId1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759BACD-F844-4CD6-B0F1-2C0EA01C1987}"/>
              </a:ext>
            </a:extLst>
          </p:cNvPr>
          <p:cNvSpPr/>
          <p:nvPr/>
        </p:nvSpPr>
        <p:spPr>
          <a:xfrm>
            <a:off x="2330964" y="4748644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sz="700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A87E953C-3980-4E90-A704-844B89F66D83}"/>
              </a:ext>
            </a:extLst>
          </p:cNvPr>
          <p:cNvSpPr/>
          <p:nvPr/>
        </p:nvSpPr>
        <p:spPr>
          <a:xfrm>
            <a:off x="3297379" y="474517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CA5B58E-72D9-4661-A1D5-814827EFBA8B}"/>
              </a:ext>
            </a:extLst>
          </p:cNvPr>
          <p:cNvSpPr/>
          <p:nvPr/>
        </p:nvSpPr>
        <p:spPr>
          <a:xfrm>
            <a:off x="1371598" y="4770609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5D27B4C-F592-4C40-B720-EEC7F73D7AC6}"/>
              </a:ext>
            </a:extLst>
          </p:cNvPr>
          <p:cNvSpPr/>
          <p:nvPr/>
        </p:nvSpPr>
        <p:spPr>
          <a:xfrm>
            <a:off x="7682348" y="4770608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AA16D28D-9166-464E-9B28-57AE04820EF6}"/>
              </a:ext>
            </a:extLst>
          </p:cNvPr>
          <p:cNvSpPr/>
          <p:nvPr/>
        </p:nvSpPr>
        <p:spPr>
          <a:xfrm>
            <a:off x="4532834" y="4759032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955E9D2-DEAA-4DD7-8639-7089A7E184C9}"/>
              </a:ext>
            </a:extLst>
          </p:cNvPr>
          <p:cNvSpPr/>
          <p:nvPr/>
        </p:nvSpPr>
        <p:spPr>
          <a:xfrm>
            <a:off x="8655629" y="4737937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Flowchart: Merge 55">
            <a:extLst>
              <a:ext uri="{FF2B5EF4-FFF2-40B4-BE49-F238E27FC236}">
                <a16:creationId xmlns:a16="http://schemas.microsoft.com/office/drawing/2014/main" id="{E097539B-E825-4F3E-9F24-1E8CCC0760A1}"/>
              </a:ext>
            </a:extLst>
          </p:cNvPr>
          <p:cNvSpPr/>
          <p:nvPr/>
        </p:nvSpPr>
        <p:spPr>
          <a:xfrm>
            <a:off x="5497303" y="3431048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FC87FD6-CB85-4293-859A-9F14A3F80831}"/>
              </a:ext>
            </a:extLst>
          </p:cNvPr>
          <p:cNvSpPr/>
          <p:nvPr/>
        </p:nvSpPr>
        <p:spPr>
          <a:xfrm>
            <a:off x="2331539" y="3435925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698A0D-3D85-46EA-8CEA-2226DB8D772C}"/>
              </a:ext>
            </a:extLst>
          </p:cNvPr>
          <p:cNvSpPr/>
          <p:nvPr/>
        </p:nvSpPr>
        <p:spPr>
          <a:xfrm>
            <a:off x="5489872" y="1962276"/>
            <a:ext cx="637309" cy="526473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E6811A-8EDF-4640-90CE-3AA4EF068899}"/>
              </a:ext>
            </a:extLst>
          </p:cNvPr>
          <p:cNvCxnSpPr/>
          <p:nvPr/>
        </p:nvCxnSpPr>
        <p:spPr>
          <a:xfrm flipH="1">
            <a:off x="1679864" y="3962400"/>
            <a:ext cx="962892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A4B0F4-35F5-422A-85F4-1E3E3458F59C}"/>
              </a:ext>
            </a:extLst>
          </p:cNvPr>
          <p:cNvCxnSpPr/>
          <p:nvPr/>
        </p:nvCxnSpPr>
        <p:spPr>
          <a:xfrm flipH="1">
            <a:off x="2656485" y="3962398"/>
            <a:ext cx="1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E73908E-1B88-419B-BA81-99B07FDE9777}"/>
              </a:ext>
            </a:extLst>
          </p:cNvPr>
          <p:cNvCxnSpPr/>
          <p:nvPr/>
        </p:nvCxnSpPr>
        <p:spPr>
          <a:xfrm>
            <a:off x="2662467" y="3969325"/>
            <a:ext cx="962890" cy="789707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24EDB5-B458-4B5E-BB3E-A04BB9AB867F}"/>
              </a:ext>
            </a:extLst>
          </p:cNvPr>
          <p:cNvCxnSpPr/>
          <p:nvPr/>
        </p:nvCxnSpPr>
        <p:spPr>
          <a:xfrm flipH="1">
            <a:off x="4835238" y="3969325"/>
            <a:ext cx="962891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9BDF54E-4371-4E61-A7D7-BAFEFCB37D7B}"/>
              </a:ext>
            </a:extLst>
          </p:cNvPr>
          <p:cNvCxnSpPr/>
          <p:nvPr/>
        </p:nvCxnSpPr>
        <p:spPr>
          <a:xfrm flipH="1">
            <a:off x="7987150" y="3963029"/>
            <a:ext cx="983669" cy="78970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67AE86C-F41D-463E-8AA7-11CB529A9A7D}"/>
              </a:ext>
            </a:extLst>
          </p:cNvPr>
          <p:cNvCxnSpPr/>
          <p:nvPr/>
        </p:nvCxnSpPr>
        <p:spPr>
          <a:xfrm flipH="1">
            <a:off x="8960431" y="3969233"/>
            <a:ext cx="20778" cy="789708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A5361E4-6020-4578-9E46-99E4310B1D11}"/>
              </a:ext>
            </a:extLst>
          </p:cNvPr>
          <p:cNvCxnSpPr/>
          <p:nvPr/>
        </p:nvCxnSpPr>
        <p:spPr>
          <a:xfrm flipH="1">
            <a:off x="2632401" y="2484617"/>
            <a:ext cx="3165764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082D0B-0536-498C-82E7-737B16C045E0}"/>
              </a:ext>
            </a:extLst>
          </p:cNvPr>
          <p:cNvCxnSpPr/>
          <p:nvPr/>
        </p:nvCxnSpPr>
        <p:spPr>
          <a:xfrm>
            <a:off x="5817740" y="2486889"/>
            <a:ext cx="0" cy="949036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797DE2A-041C-4F17-A633-4AB87337613C}"/>
              </a:ext>
            </a:extLst>
          </p:cNvPr>
          <p:cNvSpPr txBox="1"/>
          <p:nvPr/>
        </p:nvSpPr>
        <p:spPr>
          <a:xfrm>
            <a:off x="2411257" y="4911754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4FBE-D0C8-4468-9301-A2D6B2948205}"/>
              </a:ext>
            </a:extLst>
          </p:cNvPr>
          <p:cNvSpPr txBox="1"/>
          <p:nvPr/>
        </p:nvSpPr>
        <p:spPr>
          <a:xfrm>
            <a:off x="5637620" y="2107953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3ED4912-5D64-4FE1-BC3C-4E41AE4DF687}"/>
              </a:ext>
            </a:extLst>
          </p:cNvPr>
          <p:cNvSpPr txBox="1"/>
          <p:nvPr/>
        </p:nvSpPr>
        <p:spPr>
          <a:xfrm>
            <a:off x="3474532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</a:t>
            </a:r>
            <a:endParaRPr lang="en-SE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98EE5A6-4C75-4C9A-8429-C681CB1EB408}"/>
              </a:ext>
            </a:extLst>
          </p:cNvPr>
          <p:cNvSpPr txBox="1"/>
          <p:nvPr/>
        </p:nvSpPr>
        <p:spPr>
          <a:xfrm>
            <a:off x="4694930" y="488824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EFA8D0-2523-4653-B037-DCABD81B5051}"/>
              </a:ext>
            </a:extLst>
          </p:cNvPr>
          <p:cNvSpPr txBox="1"/>
          <p:nvPr/>
        </p:nvSpPr>
        <p:spPr>
          <a:xfrm>
            <a:off x="7850209" y="49063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</a:t>
            </a:r>
            <a:endParaRPr lang="en-S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759D4B-0B4B-4A48-B943-A07C2D56E3C7}"/>
              </a:ext>
            </a:extLst>
          </p:cNvPr>
          <p:cNvSpPr txBox="1"/>
          <p:nvPr/>
        </p:nvSpPr>
        <p:spPr>
          <a:xfrm>
            <a:off x="2499538" y="34363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89E45-CAAA-444F-A990-E7A2A3B6DD9A}"/>
              </a:ext>
            </a:extLst>
          </p:cNvPr>
          <p:cNvSpPr txBox="1"/>
          <p:nvPr/>
        </p:nvSpPr>
        <p:spPr>
          <a:xfrm>
            <a:off x="5668727" y="345349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</a:t>
            </a:r>
            <a:endParaRPr lang="en-SE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8605749-3F17-4050-B770-B9ABA56909F9}"/>
              </a:ext>
            </a:extLst>
          </p:cNvPr>
          <p:cNvSpPr txBox="1"/>
          <p:nvPr/>
        </p:nvSpPr>
        <p:spPr>
          <a:xfrm>
            <a:off x="8814954" y="488783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BEAC70C-3435-4798-ADEE-D53AAE7B244E}"/>
              </a:ext>
            </a:extLst>
          </p:cNvPr>
          <p:cNvSpPr txBox="1"/>
          <p:nvPr/>
        </p:nvSpPr>
        <p:spPr>
          <a:xfrm>
            <a:off x="1525135" y="4952226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</a:t>
            </a:r>
            <a:endParaRPr lang="en-SE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11FE6D5-7397-449B-AF5A-EED971734D6D}"/>
              </a:ext>
            </a:extLst>
          </p:cNvPr>
          <p:cNvSpPr txBox="1"/>
          <p:nvPr/>
        </p:nvSpPr>
        <p:spPr>
          <a:xfrm>
            <a:off x="4641706" y="206355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28C9721-3C62-470D-A413-F24F89A37DA6}"/>
              </a:ext>
            </a:extLst>
          </p:cNvPr>
          <p:cNvSpPr txBox="1"/>
          <p:nvPr/>
        </p:nvSpPr>
        <p:spPr>
          <a:xfrm>
            <a:off x="4698457" y="3497066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[1, 1]</a:t>
            </a:r>
            <a:endParaRPr lang="en-SE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E9E2DD-8A4E-4FD0-BF9E-C54005D8439E}"/>
              </a:ext>
            </a:extLst>
          </p:cNvPr>
          <p:cNvSpPr txBox="1"/>
          <p:nvPr/>
        </p:nvSpPr>
        <p:spPr>
          <a:xfrm>
            <a:off x="1607515" y="356763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[3, 3]</a:t>
            </a:r>
            <a:endParaRPr lang="en-SE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7BD279F-A0E7-4627-8B9D-DB0ECF30DB2F}"/>
              </a:ext>
            </a:extLst>
          </p:cNvPr>
          <p:cNvSpPr txBox="1"/>
          <p:nvPr/>
        </p:nvSpPr>
        <p:spPr>
          <a:xfrm>
            <a:off x="7952506" y="3512307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[0, 0]</a:t>
            </a:r>
            <a:endParaRPr lang="en-SE" dirty="0"/>
          </a:p>
        </p:txBody>
      </p:sp>
      <p:sp>
        <p:nvSpPr>
          <p:cNvPr id="88" name="Flowchart: Merge 87">
            <a:extLst>
              <a:ext uri="{FF2B5EF4-FFF2-40B4-BE49-F238E27FC236}">
                <a16:creationId xmlns:a16="http://schemas.microsoft.com/office/drawing/2014/main" id="{58B39113-BAA3-412C-95BB-956A2CE716EE}"/>
              </a:ext>
            </a:extLst>
          </p:cNvPr>
          <p:cNvSpPr/>
          <p:nvPr/>
        </p:nvSpPr>
        <p:spPr>
          <a:xfrm>
            <a:off x="8659093" y="3428996"/>
            <a:ext cx="637309" cy="526473"/>
          </a:xfrm>
          <a:prstGeom prst="flowChartMerg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A21A012-C833-48B7-8FC9-7B0E3BFEE785}"/>
              </a:ext>
            </a:extLst>
          </p:cNvPr>
          <p:cNvSpPr txBox="1"/>
          <p:nvPr/>
        </p:nvSpPr>
        <p:spPr>
          <a:xfrm>
            <a:off x="8823360" y="343262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0</a:t>
            </a:r>
            <a:endParaRPr lang="en-SE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E2ED538-60CB-4FE9-BA3E-CE6F86C0EB23}"/>
              </a:ext>
            </a:extLst>
          </p:cNvPr>
          <p:cNvCxnSpPr/>
          <p:nvPr/>
        </p:nvCxnSpPr>
        <p:spPr>
          <a:xfrm>
            <a:off x="5811981" y="2479646"/>
            <a:ext cx="3297382" cy="949035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79DBDF9C-10FE-411A-BA8A-C0F693E52D48}"/>
              </a:ext>
            </a:extLst>
          </p:cNvPr>
          <p:cNvSpPr txBox="1"/>
          <p:nvPr/>
        </p:nvSpPr>
        <p:spPr>
          <a:xfrm>
            <a:off x="5640503" y="4895078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801BD76-5A4C-4D73-8D29-A98CA020912B}"/>
              </a:ext>
            </a:extLst>
          </p:cNvPr>
          <p:cNvSpPr txBox="1"/>
          <p:nvPr/>
        </p:nvSpPr>
        <p:spPr>
          <a:xfrm>
            <a:off x="6629400" y="4902319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6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6FDFF2A-062A-453F-ABC1-02B73E1EEEF5}"/>
              </a:ext>
            </a:extLst>
          </p:cNvPr>
          <p:cNvSpPr txBox="1"/>
          <p:nvPr/>
        </p:nvSpPr>
        <p:spPr>
          <a:xfrm>
            <a:off x="9766890" y="4924932"/>
            <a:ext cx="60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chemeClr val="tx2">
                    <a:lumMod val="40000"/>
                    <a:lumOff val="60000"/>
                  </a:schemeClr>
                </a:solidFill>
              </a:rPr>
              <a:t>0</a:t>
            </a:r>
            <a:endParaRPr lang="en-S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8EF9C5D-F6B0-4510-913E-CA059874C277}"/>
              </a:ext>
            </a:extLst>
          </p:cNvPr>
          <p:cNvSpPr txBox="1"/>
          <p:nvPr/>
        </p:nvSpPr>
        <p:spPr>
          <a:xfrm>
            <a:off x="28057" y="205740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009F582-4D14-4CAC-8D7D-7C5F754B3133}"/>
              </a:ext>
            </a:extLst>
          </p:cNvPr>
          <p:cNvSpPr txBox="1"/>
          <p:nvPr/>
        </p:nvSpPr>
        <p:spPr>
          <a:xfrm>
            <a:off x="0" y="3426806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D36494DB-0D61-4314-A79A-74FBFA501523}"/>
              </a:ext>
            </a:extLst>
          </p:cNvPr>
          <p:cNvSpPr/>
          <p:nvPr/>
        </p:nvSpPr>
        <p:spPr>
          <a:xfrm>
            <a:off x="899341" y="1953491"/>
            <a:ext cx="637309" cy="526473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99" name="Flowchart: Merge 98">
            <a:extLst>
              <a:ext uri="{FF2B5EF4-FFF2-40B4-BE49-F238E27FC236}">
                <a16:creationId xmlns:a16="http://schemas.microsoft.com/office/drawing/2014/main" id="{76F321CD-5AA8-44FF-BFEC-0087C7CCF1C9}"/>
              </a:ext>
            </a:extLst>
          </p:cNvPr>
          <p:cNvSpPr/>
          <p:nvPr/>
        </p:nvSpPr>
        <p:spPr>
          <a:xfrm>
            <a:off x="921321" y="3422168"/>
            <a:ext cx="637309" cy="526473"/>
          </a:xfrm>
          <a:prstGeom prst="flowChartMerg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87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E037CBD-45BF-4D50-963C-B6968AC475D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Definition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E037CBD-45BF-4D50-963C-B6968AC475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490BB0-19CF-4365-848F-3A042BD0B2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918855"/>
                <a:ext cx="10820400" cy="48421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sv-SE" b="1" dirty="0"/>
                  <a:t>Strategy: </a:t>
                </a:r>
                <a:r>
                  <a:rPr lang="sv-SE" dirty="0"/>
                  <a:t>Exaclty as in minimax, it will performs a DFS.</a:t>
                </a:r>
              </a:p>
              <a:p>
                <a:endParaRPr lang="sv-SE" dirty="0"/>
              </a:p>
              <a:p>
                <a:r>
                  <a:rPr lang="sv-SE" b="1" dirty="0"/>
                  <a:t>Parameters: </a:t>
                </a:r>
                <a:r>
                  <a:rPr lang="sv-SE" dirty="0"/>
                  <a:t>They will keep track of two bounds.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/>
                  <a:t>: The value of the best (highest-value) choice we have found so far at any choice point along the path for MAX.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sv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/>
                  <a:t>: The value of the best (lowest-value) choice we have found so far at any choice point along the path for MIN.</a:t>
                </a:r>
              </a:p>
              <a:p>
                <a:pPr lvl="1"/>
                <a:endParaRPr lang="sv-SE" dirty="0"/>
              </a:p>
              <a:p>
                <a:r>
                  <a:rPr lang="sv-SE" b="1" dirty="0"/>
                  <a:t>Initialization: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=−∞,   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∞</m:t>
                    </m:r>
                  </m:oMath>
                </a14:m>
                <a:endParaRPr lang="sv-SE" dirty="0"/>
              </a:p>
              <a:p>
                <a:endParaRPr lang="sv-SE" dirty="0"/>
              </a:p>
              <a:p>
                <a:r>
                  <a:rPr lang="sv-SE" b="1" dirty="0"/>
                  <a:t>Propagation: </a:t>
                </a:r>
                <a:r>
                  <a:rPr lang="sv-SE" dirty="0"/>
                  <a:t>Alpha-Beta search will update the values of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/>
                  <a:t> and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/>
                  <a:t>.</a:t>
                </a:r>
              </a:p>
              <a:p>
                <a:pPr lvl="1"/>
                <a:r>
                  <a:rPr lang="sv-SE" dirty="0"/>
                  <a:t>Update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/>
                  <a:t> only at MAX nodes.</a:t>
                </a:r>
              </a:p>
              <a:p>
                <a:pPr lvl="1"/>
                <a:r>
                  <a:rPr lang="sv-SE" dirty="0"/>
                  <a:t>Update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/>
                  <a:t> only at MIN nodes.</a:t>
                </a:r>
              </a:p>
              <a:p>
                <a:pPr lvl="1"/>
                <a:endParaRPr lang="sv-SE" dirty="0"/>
              </a:p>
              <a:p>
                <a:r>
                  <a:rPr lang="sv-SE" b="1" dirty="0"/>
                  <a:t>Pruning: </a:t>
                </a:r>
                <a:r>
                  <a:rPr lang="sv-SE" dirty="0"/>
                  <a:t>Prune (i.e. terminates the recursive call) as soon as the value of the current node is known to be worse than the current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/>
                  <a:t> or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/>
                  <a:t> value for MAX and MIN, respectively.</a:t>
                </a:r>
              </a:p>
              <a:p>
                <a:pPr lvl="1"/>
                <a:endParaRPr lang="sv-SE" dirty="0"/>
              </a:p>
              <a:p>
                <a:pPr lvl="1"/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490BB0-19CF-4365-848F-3A042BD0B2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918855"/>
                <a:ext cx="10820400" cy="4842163"/>
              </a:xfrm>
              <a:blipFill>
                <a:blip r:embed="rId3"/>
                <a:stretch>
                  <a:fillRect l="-507" t="-2645" b="-1008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58115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Algorithm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96000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),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96000" cy="2758441"/>
              </a:xfrm>
              <a:blipFill>
                <a:blip r:embed="rId3"/>
                <a:stretch>
                  <a:fillRect l="-798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</a:t>
                </a:r>
                <a:r>
                  <a:rPr lang="sv-SE" sz="16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),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blipFill>
                <a:blip r:embed="rId4"/>
                <a:stretch>
                  <a:fillRect l="-829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/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b="1" dirty="0"/>
                  <a:t>function</a:t>
                </a:r>
                <a:r>
                  <a:rPr lang="sv-SE" dirty="0"/>
                  <a:t> A</a:t>
                </a:r>
                <a:r>
                  <a:rPr lang="sv-SE" sz="1400" dirty="0"/>
                  <a:t>LPHA</a:t>
                </a:r>
                <a:r>
                  <a:rPr lang="sv-SE" dirty="0"/>
                  <a:t>-B</a:t>
                </a:r>
                <a:r>
                  <a:rPr lang="sv-SE" sz="1400" dirty="0"/>
                  <a:t>ETA-</a:t>
                </a:r>
                <a:r>
                  <a:rPr lang="sv-SE" dirty="0"/>
                  <a:t>S</a:t>
                </a:r>
                <a:r>
                  <a:rPr lang="sv-SE" sz="1400" dirty="0"/>
                  <a:t>EARCH</a:t>
                </a:r>
                <a:r>
                  <a:rPr lang="sv-SE" dirty="0"/>
                  <a:t>(state) </a:t>
                </a:r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//Returns an action</a:t>
                </a:r>
              </a:p>
              <a:p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:r>
                  <a:rPr lang="sv-SE" dirty="0">
                    <a:solidFill>
                      <a:schemeClr val="tx1"/>
                    </a:solidFill>
                  </a:rPr>
                  <a:t>v 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 M</a:t>
                </a:r>
                <a:r>
                  <a:rPr lang="sv-SE" sz="14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(state,</a:t>
                </a:r>
                <a14:m>
                  <m:oMath xmlns:m="http://schemas.openxmlformats.org/officeDocument/2006/math"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∞, ∞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)</a:t>
                </a:r>
                <a:endParaRPr lang="sv-SE" dirty="0">
                  <a:solidFill>
                    <a:schemeClr val="tx1"/>
                  </a:solidFill>
                </a:endParaRPr>
              </a:p>
              <a:p>
                <a:r>
                  <a:rPr lang="sv-SE" dirty="0">
                    <a:solidFill>
                      <a:schemeClr val="tx1"/>
                    </a:solidFill>
                  </a:rPr>
                  <a:t>	</a:t>
                </a:r>
                <a:r>
                  <a:rPr lang="sv-SE" b="1" dirty="0">
                    <a:solidFill>
                      <a:schemeClr val="tx1"/>
                    </a:solidFill>
                  </a:rPr>
                  <a:t>return </a:t>
                </a:r>
                <a:r>
                  <a:rPr lang="sv-SE" dirty="0">
                    <a:solidFill>
                      <a:schemeClr val="tx1"/>
                    </a:solidFill>
                  </a:rPr>
                  <a:t>the action in A</a:t>
                </a:r>
                <a:r>
                  <a:rPr lang="sv-SE" sz="1400" dirty="0">
                    <a:solidFill>
                      <a:schemeClr val="tx1"/>
                    </a:solidFill>
                  </a:rPr>
                  <a:t>CTIONS</a:t>
                </a:r>
                <a:r>
                  <a:rPr lang="sv-SE" dirty="0">
                    <a:solidFill>
                      <a:schemeClr val="tx1"/>
                    </a:solidFill>
                  </a:rPr>
                  <a:t>(state) with value v</a:t>
                </a:r>
                <a:endParaRPr lang="en-SE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blipFill>
                <a:blip r:embed="rId5"/>
                <a:stretch>
                  <a:fillRect l="-768" t="-2532" b="-569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33806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258291" y="764373"/>
                <a:ext cx="9247909" cy="129302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vs m</a:t>
                </a:r>
                <a:r>
                  <a:rPr lang="sv-SE" sz="3200" dirty="0"/>
                  <a:t>inimax</a:t>
                </a:r>
                <a:r>
                  <a:rPr lang="sv-SE" dirty="0"/>
                  <a:t>- </a:t>
                </a:r>
                <a:r>
                  <a:rPr lang="sv-SE" sz="3200" dirty="0"/>
                  <a:t>differences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258291" y="764373"/>
                <a:ext cx="9247909" cy="1293028"/>
              </a:xfrm>
              <a:blipFill>
                <a:blip r:embed="rId2"/>
                <a:stretch>
                  <a:fillRect r="-1647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96000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</m:t>
                    </m:r>
                    <m:r>
                      <a:rPr lang="sv-SE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sv-SE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96000" cy="2758441"/>
              </a:xfrm>
              <a:blipFill>
                <a:blip r:embed="rId3"/>
                <a:stretch>
                  <a:fillRect l="-798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blipFill>
                <a:blip r:embed="rId4"/>
                <a:stretch>
                  <a:fillRect l="-829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/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b="1" dirty="0"/>
                  <a:t>function</a:t>
                </a:r>
                <a:r>
                  <a:rPr lang="sv-SE" dirty="0"/>
                  <a:t> A</a:t>
                </a:r>
                <a:r>
                  <a:rPr lang="sv-SE" sz="1400" dirty="0"/>
                  <a:t>LPHA</a:t>
                </a:r>
                <a:r>
                  <a:rPr lang="sv-SE" dirty="0"/>
                  <a:t>-B</a:t>
                </a:r>
                <a:r>
                  <a:rPr lang="sv-SE" sz="1400" dirty="0"/>
                  <a:t>ETA-</a:t>
                </a:r>
                <a:r>
                  <a:rPr lang="sv-SE" dirty="0"/>
                  <a:t>S</a:t>
                </a:r>
                <a:r>
                  <a:rPr lang="sv-SE" sz="1400" dirty="0"/>
                  <a:t>EARCH</a:t>
                </a:r>
                <a:r>
                  <a:rPr lang="sv-SE" dirty="0"/>
                  <a:t>(state) </a:t>
                </a:r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//Returns an action</a:t>
                </a:r>
              </a:p>
              <a:p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:r>
                  <a:rPr lang="sv-SE" dirty="0">
                    <a:solidFill>
                      <a:srgbClr val="7030A0"/>
                    </a:solidFill>
                  </a:rPr>
                  <a:t>v 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 M</a:t>
                </a:r>
                <a:r>
                  <a:rPr lang="sv-SE" sz="1400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(state,</a:t>
                </a:r>
                <a14:m>
                  <m:oMath xmlns:m="http://schemas.openxmlformats.org/officeDocument/2006/math">
                    <m:r>
                      <a:rPr lang="sv-SE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∞, ∞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)</a:t>
                </a:r>
                <a:endParaRPr lang="sv-SE" dirty="0">
                  <a:solidFill>
                    <a:srgbClr val="7030A0"/>
                  </a:solidFill>
                </a:endParaRPr>
              </a:p>
              <a:p>
                <a:r>
                  <a:rPr lang="sv-SE" dirty="0">
                    <a:solidFill>
                      <a:srgbClr val="7030A0"/>
                    </a:solidFill>
                  </a:rPr>
                  <a:t>	</a:t>
                </a:r>
                <a:r>
                  <a:rPr lang="sv-SE" b="1" dirty="0">
                    <a:solidFill>
                      <a:srgbClr val="7030A0"/>
                    </a:solidFill>
                  </a:rPr>
                  <a:t>return </a:t>
                </a:r>
                <a:r>
                  <a:rPr lang="sv-SE" dirty="0">
                    <a:solidFill>
                      <a:srgbClr val="7030A0"/>
                    </a:solidFill>
                  </a:rPr>
                  <a:t>the action in A</a:t>
                </a:r>
                <a:r>
                  <a:rPr lang="sv-SE" sz="1400" dirty="0">
                    <a:solidFill>
                      <a:srgbClr val="7030A0"/>
                    </a:solidFill>
                  </a:rPr>
                  <a:t>CTIONS</a:t>
                </a:r>
                <a:r>
                  <a:rPr lang="sv-SE" dirty="0">
                    <a:solidFill>
                      <a:srgbClr val="7030A0"/>
                    </a:solidFill>
                  </a:rPr>
                  <a:t>(state) with value v</a:t>
                </a:r>
                <a:endParaRPr lang="en-SE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blipFill>
                <a:blip r:embed="rId5"/>
                <a:stretch>
                  <a:fillRect l="-768" t="-2532" b="-569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66222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775855" y="2583873"/>
            <a:ext cx="3373581" cy="297872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1800" b="1" dirty="0"/>
                  <a:t>function</a:t>
                </a:r>
                <a:r>
                  <a:rPr lang="sv-SE" sz="1800" dirty="0"/>
                  <a:t> A</a:t>
                </a:r>
                <a:r>
                  <a:rPr lang="sv-SE" sz="1400" dirty="0"/>
                  <a:t>LPHA</a:t>
                </a:r>
                <a:r>
                  <a:rPr lang="sv-SE" sz="1800" dirty="0"/>
                  <a:t>-B</a:t>
                </a:r>
                <a:r>
                  <a:rPr lang="sv-SE" sz="1400" dirty="0"/>
                  <a:t>ETA-</a:t>
                </a:r>
                <a:r>
                  <a:rPr lang="sv-SE" sz="1800" dirty="0"/>
                  <a:t>S</a:t>
                </a:r>
                <a:r>
                  <a:rPr lang="sv-SE" sz="1400" dirty="0"/>
                  <a:t>EARCH</a:t>
                </a:r>
                <a:r>
                  <a:rPr lang="sv-SE" sz="1800" dirty="0"/>
                  <a:t>(A) </a:t>
                </a:r>
              </a:p>
              <a:p>
                <a:pPr marL="0" indent="0">
                  <a:buNone/>
                </a:pPr>
                <a:r>
                  <a:rPr lang="sv-SE" sz="1800" dirty="0">
                    <a:solidFill>
                      <a:schemeClr val="bg1">
                        <a:lumMod val="50000"/>
                      </a:schemeClr>
                    </a:solidFill>
                  </a:rPr>
                  <a:t>            </a:t>
                </a:r>
                <a:r>
                  <a:rPr lang="sv-SE" sz="1800" dirty="0"/>
                  <a:t>v </a:t>
                </a:r>
                <a:r>
                  <a:rPr lang="sv-SE" sz="1800" dirty="0">
                    <a:sym typeface="Wingdings" panose="05000000000000000000" pitchFamily="2" charset="2"/>
                  </a:rPr>
                  <a:t>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sz="1800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sz="1800" dirty="0">
                    <a:sym typeface="Wingdings" panose="05000000000000000000" pitchFamily="2" charset="2"/>
                  </a:rPr>
                  <a:t>(A,</a:t>
                </a:r>
                <a14:m>
                  <m:oMath xmlns:m="http://schemas.openxmlformats.org/officeDocument/2006/math">
                    <m:r>
                      <a:rPr lang="sv-SE" sz="18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sz="18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∞, ∞</m:t>
                    </m:r>
                  </m:oMath>
                </a14:m>
                <a:r>
                  <a:rPr lang="sv-SE" sz="1800" dirty="0">
                    <a:sym typeface="Wingdings" panose="05000000000000000000" pitchFamily="2" charset="2"/>
                  </a:rPr>
                  <a:t>)</a:t>
                </a:r>
                <a:endParaRPr lang="sv-SE" sz="1800" dirty="0"/>
              </a:p>
              <a:p>
                <a:pPr marL="0" indent="0">
                  <a:buNone/>
                </a:pPr>
                <a:r>
                  <a:rPr lang="sv-SE" sz="1800" b="1" dirty="0"/>
                  <a:t>            return </a:t>
                </a:r>
                <a:r>
                  <a:rPr lang="sv-SE" sz="1800" dirty="0"/>
                  <a:t>the action in A</a:t>
                </a:r>
                <a:r>
                  <a:rPr lang="sv-SE" sz="1400" dirty="0"/>
                  <a:t>CTIONS</a:t>
                </a:r>
                <a:r>
                  <a:rPr lang="sv-SE" sz="1800" dirty="0"/>
                  <a:t>(state) with value v</a:t>
                </a:r>
                <a:endParaRPr lang="en-SE" sz="1800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810" t="-1515" r="-607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5400000">
            <a:off x="428381" y="2616252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7962441B-2C66-45B9-BFC5-C949742AD164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2A209036-6BA6-4AE3-8101-C9CC470E9A2E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EC510A70-0471-4D32-8F7B-7691082B8C11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E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C0D0A0B2-DDA1-4AFB-892D-E6EFF120CC79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D9CCAE80-F7F7-4142-BA8C-3528B8769E0E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F81ECA5B-6EA9-4D27-B9E3-EFB1CEAAAD37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988E286F-683D-4162-8AAB-4B1DEC13DBDA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E60EFCE3-8449-4B67-8D25-31135F1370D1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4D3E27A2-EC78-49A1-B915-969995AAEF58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6670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>
            <a:extLst>
              <a:ext uri="{FF2B5EF4-FFF2-40B4-BE49-F238E27FC236}">
                <a16:creationId xmlns:a16="http://schemas.microsoft.com/office/drawing/2014/main" id="{F04E59CD-D7B4-4CDC-82BF-121DE455FDBF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44930" y="2562557"/>
            <a:ext cx="3373581" cy="297872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88532" y="2588360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3306" t="-2010" b="-402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55355D3-ED8D-4451-B44D-2E7385DE5085}"/>
              </a:ext>
            </a:extLst>
          </p:cNvPr>
          <p:cNvSpPr txBox="1"/>
          <p:nvPr/>
        </p:nvSpPr>
        <p:spPr>
          <a:xfrm>
            <a:off x="2223692" y="3230003"/>
            <a:ext cx="786208" cy="369332"/>
          </a:xfrm>
          <a:prstGeom prst="rect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794016-9BD6-47C9-9E98-8D2C2C869EBA}"/>
              </a:ext>
            </a:extLst>
          </p:cNvPr>
          <p:cNvCxnSpPr>
            <a:cxnSpLocks/>
            <a:stCxn id="51" idx="2"/>
            <a:endCxn id="23" idx="0"/>
          </p:cNvCxnSpPr>
          <p:nvPr/>
        </p:nvCxnSpPr>
        <p:spPr>
          <a:xfrm>
            <a:off x="2131721" y="2860429"/>
            <a:ext cx="485075" cy="36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F3341F0B-E3BA-4C12-AE0F-10FCC278DB9B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2F72C89F-00ED-4EC5-BF2B-EB38519B8F5F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64CF98B4-FEC2-4EC5-98E5-0DB5B57E4605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E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738E73C4-4440-414D-B2FA-27510CE5EB3F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20CDCA7D-09A1-47BD-8DDB-E54DE6C5403D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4EB19AF2-D317-4DE5-AAC3-F8DDC0D84C1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69CE9E32-6DE8-4F97-82F4-4B395B6A0BC7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E4438D86-4135-4FED-BDE2-7A28891CDE25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2FACC0B5-E02C-402D-BB75-FD14AB355632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30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5400000"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−∞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920800" y="298209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B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3866606" y="3351431"/>
            <a:ext cx="1248714" cy="55929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06F70192-0B05-4316-A386-9AB625DE9989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E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78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97514" y="3534155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35617" y="2538317"/>
            <a:ext cx="3317778" cy="297874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79219" y="2571489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2893" t="-2513" b="-351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TextBox 54">
            <a:extLst>
              <a:ext uri="{FF2B5EF4-FFF2-40B4-BE49-F238E27FC236}">
                <a16:creationId xmlns:a16="http://schemas.microsoft.com/office/drawing/2014/main" id="{000CE607-932C-4C73-B94F-977F753D30F2}"/>
              </a:ext>
            </a:extLst>
          </p:cNvPr>
          <p:cNvSpPr txBox="1"/>
          <p:nvPr/>
        </p:nvSpPr>
        <p:spPr>
          <a:xfrm>
            <a:off x="2223692" y="3230003"/>
            <a:ext cx="786208" cy="369332"/>
          </a:xfrm>
          <a:prstGeom prst="rect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C2B27F5-C17C-41C3-B919-7CED6E3228C7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131721" y="2860429"/>
            <a:ext cx="485075" cy="36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6CE125A4-66EF-4E7E-8C19-FABE99D274EC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C2A23757-5E5F-42A2-B72C-8C5C487E6529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3CCA91D1-B6EF-461A-A16C-8562248B8A4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E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E8F2766A-4E31-4E73-975E-1CF8DA4B722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2C94B54-1B20-4492-8B4E-A1F0D199CE68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52674A57-D700-407D-95BB-52C4CC05F04A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A87FB706-192C-47BD-966C-C18A1F528583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01762D76-5B5E-442D-BDC3-A511921E7C9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CE2488A5-CA5D-4FB9-8304-358CD629AE7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03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7"/>
              <a:ext cx="8873842" cy="526477"/>
              <a:chOff x="1371598" y="4745177"/>
              <a:chExt cx="8873842" cy="526477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F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7"/>
                <a:ext cx="637308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E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5400000"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920800" y="298209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E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3866606" y="3351431"/>
            <a:ext cx="1248714" cy="55929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83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A62F7-B901-4D13-9084-E0CB20B70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Games: hard topic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6FB15F-29C6-488E-9073-2C2B70968EB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GB" dirty="0"/>
                  <a:t>Games are a big deal in AI.</a:t>
                </a:r>
              </a:p>
              <a:p>
                <a:endParaRPr lang="en-GB" dirty="0"/>
              </a:p>
              <a:p>
                <a:r>
                  <a:rPr lang="en-GB" dirty="0"/>
                  <a:t>Games are interesting to AI researchers because they are really difficult to solve.</a:t>
                </a:r>
              </a:p>
              <a:p>
                <a:endParaRPr lang="en-GB" dirty="0"/>
              </a:p>
              <a:p>
                <a:r>
                  <a:rPr lang="en-GB" dirty="0"/>
                  <a:t>Chess has a branching factor or 35,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35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sup>
                    </m:sSup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154</m:t>
                        </m:r>
                      </m:sup>
                    </m:sSup>
                  </m:oMath>
                </a14:m>
                <a:r>
                  <a:rPr lang="en-GB" dirty="0"/>
                  <a:t>.</a:t>
                </a:r>
              </a:p>
              <a:p>
                <a:endParaRPr lang="en-GB" dirty="0"/>
              </a:p>
              <a:p>
                <a:r>
                  <a:rPr lang="en-GB" dirty="0"/>
                  <a:t>Games require the ability to make some decision even when calculating the optimal solution is infeasible.</a:t>
                </a:r>
              </a:p>
              <a:p>
                <a:endParaRPr lang="en-GB" dirty="0"/>
              </a:p>
              <a:p>
                <a:r>
                  <a:rPr lang="en-GB" dirty="0"/>
                  <a:t>Games also penalize inefficiency.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6FB15F-29C6-488E-9073-2C2B70968E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07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35385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>
            <a:extLst>
              <a:ext uri="{FF2B5EF4-FFF2-40B4-BE49-F238E27FC236}">
                <a16:creationId xmlns:a16="http://schemas.microsoft.com/office/drawing/2014/main" id="{F04E59CD-D7B4-4CDC-82BF-121DE455FDBF}"/>
              </a:ext>
            </a:extLst>
          </p:cNvPr>
          <p:cNvSpPr/>
          <p:nvPr/>
        </p:nvSpPr>
        <p:spPr>
          <a:xfrm>
            <a:off x="5829718" y="5008998"/>
            <a:ext cx="765822" cy="68419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44930" y="2562557"/>
            <a:ext cx="3373581" cy="297872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88532" y="2588360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E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3306" t="-2010" b="-402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55355D3-ED8D-4451-B44D-2E7385DE5085}"/>
              </a:ext>
            </a:extLst>
          </p:cNvPr>
          <p:cNvSpPr txBox="1"/>
          <p:nvPr/>
        </p:nvSpPr>
        <p:spPr>
          <a:xfrm>
            <a:off x="2223692" y="3230003"/>
            <a:ext cx="671908" cy="369332"/>
          </a:xfrm>
          <a:prstGeom prst="rect">
            <a:avLst/>
          </a:prstGeom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50"/>
                </a:solidFill>
              </a:rPr>
              <a:t>True</a:t>
            </a:r>
            <a:endParaRPr lang="en-SE" b="1" dirty="0">
              <a:solidFill>
                <a:srgbClr val="00B05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794016-9BD6-47C9-9E98-8D2C2C869EBA}"/>
              </a:ext>
            </a:extLst>
          </p:cNvPr>
          <p:cNvCxnSpPr>
            <a:cxnSpLocks/>
            <a:stCxn id="51" idx="2"/>
            <a:endCxn id="23" idx="0"/>
          </p:cNvCxnSpPr>
          <p:nvPr/>
        </p:nvCxnSpPr>
        <p:spPr>
          <a:xfrm>
            <a:off x="2131721" y="2860429"/>
            <a:ext cx="427925" cy="36957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FE62FA4-4292-4C22-AA32-52F592506631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85E6D178-0017-43B4-9C09-48A75987C6AD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B6BF4914-E5AB-42A7-A28B-9E76D4CA92E5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E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6319D61-6EBC-4830-B0FB-26CE21966596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6250722-301E-4B56-9248-E87C28E996A2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D03AAD5-27F4-43E3-A9DC-7C3B3AA667FE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DB4D4249-5163-4D8B-82DC-DB38F706BBB9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AB328791-E8E9-4BF7-BAEF-BB50EB8E42B7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FA9A63B-AD28-4D71-95FA-33D27F61613A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46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>
            <a:extLst>
              <a:ext uri="{FF2B5EF4-FFF2-40B4-BE49-F238E27FC236}">
                <a16:creationId xmlns:a16="http://schemas.microsoft.com/office/drawing/2014/main" id="{F04E59CD-D7B4-4CDC-82BF-121DE455FDBF}"/>
              </a:ext>
            </a:extLst>
          </p:cNvPr>
          <p:cNvSpPr/>
          <p:nvPr/>
        </p:nvSpPr>
        <p:spPr>
          <a:xfrm>
            <a:off x="5829718" y="5008998"/>
            <a:ext cx="765822" cy="68419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66974" y="2910143"/>
            <a:ext cx="2233277" cy="297874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62781" y="2215891"/>
                <a:ext cx="6019800" cy="4024125"/>
              </a:xfrm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62781" y="2215891"/>
                <a:ext cx="6019800" cy="4024125"/>
              </a:xfrm>
              <a:blipFill>
                <a:blip r:embed="rId3"/>
                <a:stretch>
                  <a:fillRect l="-1011" t="-135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16200000">
            <a:off x="608155" y="2905142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E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3306" t="-2010" b="-402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55355D3-ED8D-4451-B44D-2E7385DE5085}"/>
              </a:ext>
            </a:extLst>
          </p:cNvPr>
          <p:cNvSpPr txBox="1"/>
          <p:nvPr/>
        </p:nvSpPr>
        <p:spPr>
          <a:xfrm>
            <a:off x="4445154" y="2903828"/>
            <a:ext cx="26223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3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794016-9BD6-47C9-9E98-8D2C2C869EBA}"/>
              </a:ext>
            </a:extLst>
          </p:cNvPr>
          <p:cNvCxnSpPr>
            <a:cxnSpLocks/>
          </p:cNvCxnSpPr>
          <p:nvPr/>
        </p:nvCxnSpPr>
        <p:spPr>
          <a:xfrm>
            <a:off x="3100251" y="3088494"/>
            <a:ext cx="137537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FE62FA4-4292-4C22-AA32-52F592506631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85E6D178-0017-43B4-9C09-48A75987C6AD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B6BF4914-E5AB-42A7-A28B-9E76D4CA92E5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6319D61-6EBC-4830-B0FB-26CE21966596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6250722-301E-4B56-9248-E87C28E996A2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D03AAD5-27F4-43E3-A9DC-7C3B3AA667FE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DB4D4249-5163-4D8B-82DC-DB38F706BBB9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AB328791-E8E9-4BF7-BAEF-BB50EB8E42B7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FA9A63B-AD28-4D71-95FA-33D27F61613A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76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2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FE475F5-DC42-488C-A12B-E2E972C99A98}"/>
                  </a:ext>
                </a:extLst>
              </p:cNvPr>
              <p:cNvSpPr txBox="1"/>
              <p:nvPr/>
            </p:nvSpPr>
            <p:spPr>
              <a:xfrm>
                <a:off x="3273651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>
                    <a:ea typeface="Cambria Math" panose="02040503050406030204" pitchFamily="18" charset="0"/>
                  </a:rPr>
                  <a:t> 3</a:t>
                </a: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FE475F5-DC42-488C-A12B-E2E972C99A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651" y="4807822"/>
                <a:ext cx="1463584" cy="1754326"/>
              </a:xfrm>
              <a:prstGeom prst="rect">
                <a:avLst/>
              </a:prstGeom>
              <a:blipFill>
                <a:blip r:embed="rId3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Multiplication Sign 55">
            <a:extLst>
              <a:ext uri="{FF2B5EF4-FFF2-40B4-BE49-F238E27FC236}">
                <a16:creationId xmlns:a16="http://schemas.microsoft.com/office/drawing/2014/main" id="{6C25EE23-EA9E-476A-BEB6-37F7F20551C8}"/>
              </a:ext>
            </a:extLst>
          </p:cNvPr>
          <p:cNvSpPr/>
          <p:nvPr/>
        </p:nvSpPr>
        <p:spPr>
          <a:xfrm>
            <a:off x="3639200" y="5954026"/>
            <a:ext cx="354139" cy="330486"/>
          </a:xfrm>
          <a:prstGeom prst="mathMultiply">
            <a:avLst>
              <a:gd name="adj1" fmla="val 41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5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2334489" y="4745178"/>
              <a:ext cx="7910951" cy="526476"/>
              <a:chOff x="2334489" y="4745178"/>
              <a:chExt cx="7910951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F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6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7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8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7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3398664" y="4306834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3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2722791" y="4171406"/>
            <a:ext cx="870393" cy="13542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B0DF919-7CD2-42E0-9E27-F868EC425B3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22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6" grpId="0" animBg="1"/>
      <p:bldP spid="5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2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919431" y="4161014"/>
            <a:ext cx="1465799" cy="30692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1" y="2194559"/>
                <a:ext cx="5971369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1" y="2194559"/>
                <a:ext cx="5971369" cy="4024125"/>
              </a:xfrm>
              <a:blipFill>
                <a:blip r:embed="rId4"/>
                <a:stretch>
                  <a:fillRect l="-1020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2334489" y="4745178"/>
              <a:ext cx="7910951" cy="526476"/>
              <a:chOff x="2334489" y="4745178"/>
              <a:chExt cx="7910951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F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6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556554" y="4236410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3417436" y="4189837"/>
            <a:ext cx="821414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2408681" y="4366856"/>
            <a:ext cx="1008755" cy="76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B0DF919-7CD2-42E0-9E27-F868EC425B3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35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2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1002020" y="4807822"/>
            <a:ext cx="1825688" cy="352581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1" y="2194559"/>
                <a:ext cx="5960305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1" y="2194559"/>
                <a:ext cx="5960305" cy="4024125"/>
              </a:xfrm>
              <a:blipFill>
                <a:blip r:embed="rId4"/>
                <a:stretch>
                  <a:fillRect l="-102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2334489" y="4745178"/>
              <a:ext cx="7910951" cy="526476"/>
              <a:chOff x="2334489" y="4745178"/>
              <a:chExt cx="7910951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F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6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652627" y="486721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061288" y="5534864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3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1807083" y="5160403"/>
            <a:ext cx="448725" cy="37446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B0DF919-7CD2-42E0-9E27-F868EC425B3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8A6A14B6-C29E-441F-BB07-821BE4AF4783}"/>
                  </a:ext>
                </a:extLst>
              </p:cNvPr>
              <p:cNvSpPr txBox="1"/>
              <p:nvPr/>
            </p:nvSpPr>
            <p:spPr>
              <a:xfrm>
                <a:off x="3273651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  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8A6A14B6-C29E-441F-BB07-821BE4AF4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3651" y="4807822"/>
                <a:ext cx="1463584" cy="1754326"/>
              </a:xfrm>
              <a:prstGeom prst="rect">
                <a:avLst/>
              </a:prstGeom>
              <a:blipFill>
                <a:blip r:embed="rId17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Multiplication Sign 58">
            <a:extLst>
              <a:ext uri="{FF2B5EF4-FFF2-40B4-BE49-F238E27FC236}">
                <a16:creationId xmlns:a16="http://schemas.microsoft.com/office/drawing/2014/main" id="{3DFD4BAD-E936-407F-9378-5F894004B789}"/>
              </a:ext>
            </a:extLst>
          </p:cNvPr>
          <p:cNvSpPr/>
          <p:nvPr/>
        </p:nvSpPr>
        <p:spPr>
          <a:xfrm>
            <a:off x="3783371" y="5673903"/>
            <a:ext cx="354139" cy="330486"/>
          </a:xfrm>
          <a:prstGeom prst="mathMultiply">
            <a:avLst>
              <a:gd name="adj1" fmla="val 41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3546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8" grpId="0" animBg="1"/>
      <p:bldP spid="5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2334489" y="4745178"/>
              <a:ext cx="7910951" cy="526476"/>
              <a:chOff x="2334489" y="4745178"/>
              <a:chExt cx="7910951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F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5400000"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920800" y="298209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F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3866606" y="3351431"/>
            <a:ext cx="1248714" cy="55929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B4EE0FF0-B603-4814-BFFF-CBE87F03BC8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23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>
            <a:extLst>
              <a:ext uri="{FF2B5EF4-FFF2-40B4-BE49-F238E27FC236}">
                <a16:creationId xmlns:a16="http://schemas.microsoft.com/office/drawing/2014/main" id="{F04E59CD-D7B4-4CDC-82BF-121DE455FDBF}"/>
              </a:ext>
            </a:extLst>
          </p:cNvPr>
          <p:cNvSpPr/>
          <p:nvPr/>
        </p:nvSpPr>
        <p:spPr>
          <a:xfrm>
            <a:off x="6411440" y="5005091"/>
            <a:ext cx="765822" cy="68419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44930" y="2562557"/>
            <a:ext cx="3373581" cy="297872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88532" y="2588360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F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3306" t="-2010" b="-402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55355D3-ED8D-4451-B44D-2E7385DE5085}"/>
              </a:ext>
            </a:extLst>
          </p:cNvPr>
          <p:cNvSpPr txBox="1"/>
          <p:nvPr/>
        </p:nvSpPr>
        <p:spPr>
          <a:xfrm>
            <a:off x="2223692" y="3230003"/>
            <a:ext cx="671908" cy="369332"/>
          </a:xfrm>
          <a:prstGeom prst="rect">
            <a:avLst/>
          </a:prstGeom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50"/>
                </a:solidFill>
              </a:rPr>
              <a:t>True</a:t>
            </a:r>
            <a:endParaRPr lang="en-SE" b="1" dirty="0">
              <a:solidFill>
                <a:srgbClr val="00B05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794016-9BD6-47C9-9E98-8D2C2C869EBA}"/>
              </a:ext>
            </a:extLst>
          </p:cNvPr>
          <p:cNvCxnSpPr>
            <a:cxnSpLocks/>
            <a:stCxn id="51" idx="2"/>
            <a:endCxn id="23" idx="0"/>
          </p:cNvCxnSpPr>
          <p:nvPr/>
        </p:nvCxnSpPr>
        <p:spPr>
          <a:xfrm>
            <a:off x="2131721" y="2860429"/>
            <a:ext cx="427925" cy="36957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FE62FA4-4292-4C22-AA32-52F592506631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F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85E6D178-0017-43B4-9C09-48A75987C6AD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6319D61-6EBC-4830-B0FB-26CE21966596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6250722-301E-4B56-9248-E87C28E996A2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D03AAD5-27F4-43E3-A9DC-7C3B3AA667FE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DB4D4249-5163-4D8B-82DC-DB38F706BBB9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AB328791-E8E9-4BF7-BAEF-BB50EB8E42B7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FA9A63B-AD28-4D71-95FA-33D27F61613A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1F99029C-202E-4C89-96ED-B0D483B951D7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26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>
            <a:extLst>
              <a:ext uri="{FF2B5EF4-FFF2-40B4-BE49-F238E27FC236}">
                <a16:creationId xmlns:a16="http://schemas.microsoft.com/office/drawing/2014/main" id="{F04E59CD-D7B4-4CDC-82BF-121DE455FDBF}"/>
              </a:ext>
            </a:extLst>
          </p:cNvPr>
          <p:cNvSpPr/>
          <p:nvPr/>
        </p:nvSpPr>
        <p:spPr>
          <a:xfrm>
            <a:off x="6438424" y="4996151"/>
            <a:ext cx="765822" cy="68419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66974" y="2910143"/>
            <a:ext cx="2233277" cy="297874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62781" y="2215891"/>
                <a:ext cx="6019800" cy="4024125"/>
              </a:xfrm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62781" y="2215891"/>
                <a:ext cx="6019800" cy="4024125"/>
              </a:xfrm>
              <a:blipFill>
                <a:blip r:embed="rId3"/>
                <a:stretch>
                  <a:fillRect l="-1011" t="-135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16200000">
            <a:off x="608155" y="2905142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F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2399" y="5109354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3306" t="-2010" b="-4020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55355D3-ED8D-4451-B44D-2E7385DE5085}"/>
              </a:ext>
            </a:extLst>
          </p:cNvPr>
          <p:cNvSpPr txBox="1"/>
          <p:nvPr/>
        </p:nvSpPr>
        <p:spPr>
          <a:xfrm>
            <a:off x="4445153" y="2903828"/>
            <a:ext cx="469689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12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794016-9BD6-47C9-9E98-8D2C2C869EBA}"/>
              </a:ext>
            </a:extLst>
          </p:cNvPr>
          <p:cNvCxnSpPr>
            <a:cxnSpLocks/>
          </p:cNvCxnSpPr>
          <p:nvPr/>
        </p:nvCxnSpPr>
        <p:spPr>
          <a:xfrm>
            <a:off x="3100251" y="3088494"/>
            <a:ext cx="137537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1FE62FA4-4292-4C22-AA32-52F592506631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85E6D178-0017-43B4-9C09-48A75987C6AD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G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B6BF4914-E5AB-42A7-A28B-9E76D4CA92E5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6319D61-6EBC-4830-B0FB-26CE21966596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6250722-301E-4B56-9248-E87C28E996A2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D03AAD5-27F4-43E3-A9DC-7C3B3AA667FE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DB4D4249-5163-4D8B-82DC-DB38F706BBB9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AB328791-E8E9-4BF7-BAEF-BB50EB8E42B7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FA9A63B-AD28-4D71-95FA-33D27F61613A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BA30F5-66B7-4240-B36A-32A641E18550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94504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2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4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3297380" y="4745178"/>
              <a:ext cx="6948060" cy="526476"/>
              <a:chOff x="3297380" y="4745178"/>
              <a:chExt cx="6948060" cy="526476"/>
            </a:xfrm>
          </p:grpSpPr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6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3398663" y="4306834"/>
            <a:ext cx="494067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12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2722791" y="4171406"/>
            <a:ext cx="922906" cy="13542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B0DF919-7CD2-42E0-9E27-F868EC425B3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AA89EBA-8C4B-4E50-85DB-76ACB273151A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9C67D5-D422-4FF9-B2BB-0BBD8511E413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90686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919431" y="4161014"/>
            <a:ext cx="1465799" cy="30692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1" y="2194559"/>
                <a:ext cx="5971369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1" y="2194559"/>
                <a:ext cx="5971369" cy="4024125"/>
              </a:xfrm>
              <a:blipFill>
                <a:blip r:embed="rId3"/>
                <a:stretch>
                  <a:fillRect l="-1020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3297380" y="4745178"/>
              <a:ext cx="6948060" cy="526476"/>
              <a:chOff x="3297380" y="4745178"/>
              <a:chExt cx="6948060" cy="526476"/>
            </a:xfrm>
          </p:grpSpPr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G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556554" y="4236410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3417436" y="4189837"/>
            <a:ext cx="821414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2408681" y="4366856"/>
            <a:ext cx="1008755" cy="76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B0DF919-7CD2-42E0-9E27-F868EC425B3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680E893-6D94-4EF8-8696-0B34498E8832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680E893-6D94-4EF8-8696-0B34498E8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EBB9493-8BAF-41C4-A88E-1B54F1CB5730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6B14C24-4E3D-4E80-AA2B-ECBEC792C395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93439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474E5-6DD8-42B8-9D88-335A348F6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Type of games</a:t>
            </a:r>
            <a:endParaRPr lang="en-S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61583E4-2E7A-48F9-BDE9-4050A24FA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Perfect Information</a:t>
            </a:r>
            <a:r>
              <a:rPr lang="en-GB" dirty="0"/>
              <a:t>*:</a:t>
            </a:r>
          </a:p>
          <a:p>
            <a:pPr lvl="1"/>
            <a:r>
              <a:rPr lang="en-GB" dirty="0"/>
              <a:t>Deterministic: Chess, checkers, go, Othello</a:t>
            </a:r>
          </a:p>
          <a:p>
            <a:pPr lvl="1"/>
            <a:r>
              <a:rPr lang="en-GB" dirty="0"/>
              <a:t>Chance: Backgammon, monopoly</a:t>
            </a:r>
          </a:p>
          <a:p>
            <a:pPr lvl="1"/>
            <a:endParaRPr lang="en-GB" dirty="0"/>
          </a:p>
          <a:p>
            <a:r>
              <a:rPr lang="en-GB" b="1" dirty="0"/>
              <a:t>Imperfect information</a:t>
            </a:r>
            <a:r>
              <a:rPr lang="en-GB" dirty="0"/>
              <a:t>**:</a:t>
            </a:r>
          </a:p>
          <a:p>
            <a:pPr lvl="1"/>
            <a:r>
              <a:rPr lang="en-GB" dirty="0"/>
              <a:t>Deterministic: Battleships, blind tic-tac-toe</a:t>
            </a:r>
          </a:p>
          <a:p>
            <a:pPr lvl="1"/>
            <a:r>
              <a:rPr lang="en-GB" dirty="0"/>
              <a:t>Chance: Bridge, poker, scrabble, nuclear war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sz="1800" dirty="0"/>
              <a:t>*</a:t>
            </a:r>
            <a:r>
              <a:rPr lang="en-GB" sz="1800" b="1" dirty="0"/>
              <a:t>Perfect Information: </a:t>
            </a:r>
            <a:r>
              <a:rPr lang="en-GB" sz="1800" dirty="0"/>
              <a:t>Everything is known for both players.</a:t>
            </a:r>
          </a:p>
          <a:p>
            <a:pPr marL="0" indent="0">
              <a:buNone/>
            </a:pPr>
            <a:r>
              <a:rPr lang="en-GB" sz="1800" dirty="0"/>
              <a:t>**</a:t>
            </a:r>
            <a:r>
              <a:rPr lang="en-GB" sz="1800" b="1" dirty="0"/>
              <a:t>Imperfect Information</a:t>
            </a:r>
            <a:r>
              <a:rPr lang="en-GB" sz="1800" dirty="0"/>
              <a:t>: Some information is hidden to the players</a:t>
            </a:r>
          </a:p>
        </p:txBody>
      </p:sp>
    </p:spTree>
    <p:extLst>
      <p:ext uri="{BB962C8B-B14F-4D97-AF65-F5344CB8AC3E}">
        <p14:creationId xmlns:p14="http://schemas.microsoft.com/office/powerpoint/2010/main" val="42098244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3297380" y="4745178"/>
              <a:ext cx="6948060" cy="526476"/>
              <a:chOff x="3297380" y="4745178"/>
              <a:chExt cx="6948060" cy="526476"/>
            </a:xfrm>
          </p:grpSpPr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8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cxnSpLocks/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920800" y="298209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G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3866606" y="3351431"/>
            <a:ext cx="1248714" cy="55929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B4EE0FF0-B603-4814-BFFF-CBE87F03BC8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5B41568-F757-4E18-AA88-CC1B2B7F2A53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E72162-3D8A-47AB-A81E-CB28F9E1C5F1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A721E1D-7574-4F49-8CC1-FE194AC9A127}"/>
              </a:ext>
            </a:extLst>
          </p:cNvPr>
          <p:cNvSpPr txBox="1"/>
          <p:nvPr/>
        </p:nvSpPr>
        <p:spPr>
          <a:xfrm>
            <a:off x="3131903" y="4382566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8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9C61B96-EC27-43C8-AF61-CC42774CA79B}"/>
              </a:ext>
            </a:extLst>
          </p:cNvPr>
          <p:cNvCxnSpPr>
            <a:cxnSpLocks/>
          </p:cNvCxnSpPr>
          <p:nvPr/>
        </p:nvCxnSpPr>
        <p:spPr>
          <a:xfrm>
            <a:off x="2808642" y="4138235"/>
            <a:ext cx="452905" cy="22862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20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6145389" y="3580113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08556" y="5093996"/>
            <a:ext cx="1132862" cy="32273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85894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85894" cy="4024125"/>
              </a:xfrm>
              <a:blipFill>
                <a:blip r:embed="rId3"/>
                <a:stretch>
                  <a:fillRect l="-100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145390" y="2632364"/>
            <a:ext cx="5651757" cy="2874817"/>
            <a:chOff x="1564501" y="1953491"/>
            <a:chExt cx="8680939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3297380" y="4745178"/>
              <a:ext cx="6948060" cy="526476"/>
              <a:chOff x="3297380" y="4745178"/>
              <a:chExt cx="6948060" cy="526476"/>
            </a:xfrm>
          </p:grpSpPr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8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I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J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H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L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M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K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2" y="3955471"/>
              <a:ext cx="8236534" cy="789710"/>
              <a:chOff x="1690252" y="3955471"/>
              <a:chExt cx="8236534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cxnSpLocks/>
                <a:stCxn id="50" idx="2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cxnSpLocks/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16200000">
            <a:off x="74982" y="5127167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B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B4EE0FF0-B603-4814-BFFF-CBE87F03BC84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5B41568-F757-4E18-AA88-CC1B2B7F2A53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E72162-3D8A-47AB-A81E-CB28F9E1C5F1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1837864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01564" y="3840920"/>
            <a:ext cx="4919967" cy="330486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19800" cy="4024125"/>
              </a:xfrm>
              <a:blipFill>
                <a:blip r:embed="rId3"/>
                <a:stretch>
                  <a:fillRect l="-1012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44947" y="390670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−∞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798789" y="447832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3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>
            <a:off x="2798789" y="4146580"/>
            <a:ext cx="211111" cy="32136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141A2E3-FD76-422B-97FD-2E81AA78F35B}"/>
                  </a:ext>
                </a:extLst>
              </p:cNvPr>
              <p:cNvSpPr txBox="1"/>
              <p:nvPr/>
            </p:nvSpPr>
            <p:spPr>
              <a:xfrm>
                <a:off x="3264942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 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-</a:t>
                </a:r>
                <a14:m>
                  <m:oMath xmlns:m="http://schemas.openxmlformats.org/officeDocument/2006/math">
                    <m:r>
                      <a:rPr lang="sv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141A2E3-FD76-422B-97FD-2E81AA78F3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4942" y="4807822"/>
                <a:ext cx="1463584" cy="1754326"/>
              </a:xfrm>
              <a:prstGeom prst="rect">
                <a:avLst/>
              </a:prstGeom>
              <a:blipFill>
                <a:blip r:embed="rId17"/>
                <a:stretch>
                  <a:fillRect l="-3306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Multiplication Sign 69">
            <a:extLst>
              <a:ext uri="{FF2B5EF4-FFF2-40B4-BE49-F238E27FC236}">
                <a16:creationId xmlns:a16="http://schemas.microsoft.com/office/drawing/2014/main" id="{09C19210-09A0-48CB-B462-1368BF11DB85}"/>
              </a:ext>
            </a:extLst>
          </p:cNvPr>
          <p:cNvSpPr/>
          <p:nvPr/>
        </p:nvSpPr>
        <p:spPr>
          <a:xfrm>
            <a:off x="3729681" y="5928384"/>
            <a:ext cx="354139" cy="330486"/>
          </a:xfrm>
          <a:prstGeom prst="mathMultiply">
            <a:avLst>
              <a:gd name="adj1" fmla="val 41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6593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69" grpId="0" animBg="1"/>
      <p:bldP spid="7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76632" y="4175928"/>
            <a:ext cx="1626141" cy="321360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009822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009822" cy="4024125"/>
              </a:xfrm>
              <a:blipFill>
                <a:blip r:embed="rId3"/>
                <a:stretch>
                  <a:fillRect l="-1014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81792" y="4220843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954531" y="4189837"/>
            <a:ext cx="849747" cy="369332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2504546" y="4374503"/>
            <a:ext cx="44998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3473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903647" y="4802572"/>
            <a:ext cx="1859580" cy="321360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123014" cy="40241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123014" cy="4024125"/>
              </a:xfrm>
              <a:blipFill>
                <a:blip r:embed="rId3"/>
                <a:stretch>
                  <a:fillRect l="-996" t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524802" y="4847487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047760" y="5493599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3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>
            <a:off x="2054794" y="5185818"/>
            <a:ext cx="211111" cy="32136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141A2E3-FD76-422B-97FD-2E81AA78F35B}"/>
                  </a:ext>
                </a:extLst>
              </p:cNvPr>
              <p:cNvSpPr txBox="1"/>
              <p:nvPr/>
            </p:nvSpPr>
            <p:spPr>
              <a:xfrm>
                <a:off x="3269700" y="4807822"/>
                <a:ext cx="1458825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=−∞ 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 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141A2E3-FD76-422B-97FD-2E81AA78F3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9700" y="4807822"/>
                <a:ext cx="1458825" cy="1754326"/>
              </a:xfrm>
              <a:prstGeom prst="rect">
                <a:avLst/>
              </a:prstGeom>
              <a:blipFill>
                <a:blip r:embed="rId17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Multiplication Sign 69">
            <a:extLst>
              <a:ext uri="{FF2B5EF4-FFF2-40B4-BE49-F238E27FC236}">
                <a16:creationId xmlns:a16="http://schemas.microsoft.com/office/drawing/2014/main" id="{09C19210-09A0-48CB-B462-1368BF11DB85}"/>
              </a:ext>
            </a:extLst>
          </p:cNvPr>
          <p:cNvSpPr/>
          <p:nvPr/>
        </p:nvSpPr>
        <p:spPr>
          <a:xfrm>
            <a:off x="3816269" y="5413290"/>
            <a:ext cx="354139" cy="330486"/>
          </a:xfrm>
          <a:prstGeom prst="mathMultiply">
            <a:avLst>
              <a:gd name="adj1" fmla="val 41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5178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69" grpId="0" animBg="1"/>
      <p:bldP spid="7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85298" y="3861554"/>
            <a:ext cx="4871068" cy="321360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  <a:blipFill>
                <a:blip r:embed="rId3"/>
                <a:stretch>
                  <a:fillRect l="-996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5400000">
            <a:off x="620596" y="3918212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5197132" y="3401162"/>
            <a:ext cx="389040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C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 flipV="1">
            <a:off x="3993339" y="3589680"/>
            <a:ext cx="1218308" cy="32104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72398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45501" y="3710939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476953" y="2570760"/>
            <a:ext cx="3302567" cy="297874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1" y="2194559"/>
                <a:ext cx="6105491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1" y="2194559"/>
                <a:ext cx="6105491" cy="4058195"/>
              </a:xfrm>
              <a:blipFill>
                <a:blip r:embed="rId3"/>
                <a:stretch>
                  <a:fillRect l="-998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139180" y="2576985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200329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C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200329"/>
              </a:xfrm>
              <a:prstGeom prst="rect">
                <a:avLst/>
              </a:prstGeom>
              <a:blipFill>
                <a:blip r:embed="rId16"/>
                <a:stretch>
                  <a:fillRect l="-2893" t="-2513" b="-351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388859" y="3172064"/>
            <a:ext cx="808474" cy="369332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F0000"/>
                </a:solidFill>
              </a:rPr>
              <a:t>False</a:t>
            </a:r>
            <a:endParaRPr lang="en-SE" b="1" dirty="0">
              <a:solidFill>
                <a:srgbClr val="FF000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>
            <a:off x="1834436" y="2868635"/>
            <a:ext cx="569130" cy="377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H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1867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45501" y="3710939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69765" y="3867757"/>
            <a:ext cx="4940319" cy="356338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-1" y="2194559"/>
                <a:ext cx="5864121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-1" y="2194559"/>
                <a:ext cx="5864121" cy="4058195"/>
              </a:xfrm>
              <a:blipFill>
                <a:blip r:embed="rId3"/>
                <a:stretch>
                  <a:fillRect l="-1040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96231" y="3900929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C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532411" y="3055267"/>
            <a:ext cx="34994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H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 flipV="1">
            <a:off x="3863533" y="3429000"/>
            <a:ext cx="843851" cy="48493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2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8397C4-1D4E-4E37-AA1D-343B23B86072}"/>
              </a:ext>
            </a:extLst>
          </p:cNvPr>
          <p:cNvSpPr txBox="1"/>
          <p:nvPr/>
        </p:nvSpPr>
        <p:spPr>
          <a:xfrm>
            <a:off x="2789111" y="4434927"/>
            <a:ext cx="38681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2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AE09A46-7F2B-4A3D-8398-466F5E6C1BF1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2944791" y="4132459"/>
            <a:ext cx="37726" cy="3024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E7A57B1-5962-4568-B4EE-B9A56311BC21}"/>
                  </a:ext>
                </a:extLst>
              </p:cNvPr>
              <p:cNvSpPr txBox="1"/>
              <p:nvPr/>
            </p:nvSpPr>
            <p:spPr>
              <a:xfrm>
                <a:off x="3257795" y="4804259"/>
                <a:ext cx="1470346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C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 2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E7A57B1-5962-4568-B4EE-B9A56311BC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7795" y="4804259"/>
                <a:ext cx="1470346" cy="1754326"/>
              </a:xfrm>
              <a:prstGeom prst="rect">
                <a:avLst/>
              </a:prstGeom>
              <a:blipFill>
                <a:blip r:embed="rId17"/>
                <a:stretch>
                  <a:fillRect l="-2869" t="-1379" b="-413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2" name="Multiplication Sign 71">
            <a:extLst>
              <a:ext uri="{FF2B5EF4-FFF2-40B4-BE49-F238E27FC236}">
                <a16:creationId xmlns:a16="http://schemas.microsoft.com/office/drawing/2014/main" id="{4C0F988C-3D61-4246-904A-DBBA4FEFF0D3}"/>
              </a:ext>
            </a:extLst>
          </p:cNvPr>
          <p:cNvSpPr/>
          <p:nvPr/>
        </p:nvSpPr>
        <p:spPr>
          <a:xfrm>
            <a:off x="3639200" y="5924050"/>
            <a:ext cx="354139" cy="330486"/>
          </a:xfrm>
          <a:prstGeom prst="mathMultiply">
            <a:avLst>
              <a:gd name="adj1" fmla="val 41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7729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69" grpId="0" animBg="1"/>
      <p:bldP spid="71" grpId="0" animBg="1"/>
      <p:bldP spid="7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45501" y="3710939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919807" y="4156742"/>
            <a:ext cx="1463176" cy="356338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5947342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5947342" cy="4058195"/>
              </a:xfrm>
              <a:blipFill>
                <a:blip r:embed="rId4"/>
                <a:stretch>
                  <a:fillRect l="-1025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2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6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592336" y="4203397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C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7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3368165" y="4212420"/>
            <a:ext cx="683174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50"/>
                </a:solidFill>
              </a:rPr>
              <a:t>True</a:t>
            </a:r>
            <a:endParaRPr lang="en-SE" b="1" dirty="0">
              <a:solidFill>
                <a:srgbClr val="00B05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</p:cNvCxnSpPr>
          <p:nvPr/>
        </p:nvCxnSpPr>
        <p:spPr>
          <a:xfrm>
            <a:off x="2412248" y="4381257"/>
            <a:ext cx="929026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2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4744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45501" y="3710939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1307748" y="4469661"/>
            <a:ext cx="1046985" cy="356338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5947342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pPr marL="0" indent="0">
                  <a:buNone/>
                </a:pP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5947342" cy="4058195"/>
              </a:xfrm>
              <a:blipFill>
                <a:blip r:embed="rId4"/>
                <a:stretch>
                  <a:fillRect l="-1025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2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6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6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 rot="16200000">
            <a:off x="932361" y="4523223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C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7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2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605642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56F47-7925-4320-9E5C-67A16DAF5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Definition of a game as a search problem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EF79EB-13E6-40B8-AB17-92920F6C8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10820400" cy="4337858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GB" b="1" dirty="0"/>
                  <a:t>Initial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GB" b="1" dirty="0"/>
                  <a:t>): </a:t>
                </a:r>
                <a:r>
                  <a:rPr lang="en-GB" dirty="0"/>
                  <a:t>Specifies how the game is set up at the start</a:t>
                </a:r>
              </a:p>
              <a:p>
                <a:endParaRPr lang="en-GB" dirty="0"/>
              </a:p>
              <a:p>
                <a:r>
                  <a:rPr lang="en-GB" b="1" dirty="0"/>
                  <a:t>Player(s): </a:t>
                </a:r>
                <a:r>
                  <a:rPr lang="en-GB" dirty="0"/>
                  <a:t>Define which player has the move in a state.</a:t>
                </a:r>
              </a:p>
              <a:p>
                <a:endParaRPr lang="en-GB" dirty="0"/>
              </a:p>
              <a:p>
                <a:r>
                  <a:rPr lang="en-GB" b="1" dirty="0"/>
                  <a:t>Actions(s): </a:t>
                </a:r>
                <a:r>
                  <a:rPr lang="en-GB" dirty="0"/>
                  <a:t>Returns the set of legal moves in a state.</a:t>
                </a:r>
              </a:p>
              <a:p>
                <a:endParaRPr lang="en-GB" dirty="0"/>
              </a:p>
              <a:p>
                <a:r>
                  <a:rPr lang="en-GB" b="1" dirty="0"/>
                  <a:t>Result(</a:t>
                </a:r>
                <a:r>
                  <a:rPr lang="en-GB" b="1" dirty="0" err="1"/>
                  <a:t>s,a</a:t>
                </a:r>
                <a:r>
                  <a:rPr lang="en-GB" b="1" dirty="0"/>
                  <a:t>): </a:t>
                </a:r>
                <a:r>
                  <a:rPr lang="en-GB" dirty="0">
                    <a:solidFill>
                      <a:srgbClr val="FF0000"/>
                    </a:solidFill>
                  </a:rPr>
                  <a:t>Transition model</a:t>
                </a:r>
                <a:r>
                  <a:rPr lang="en-GB" dirty="0"/>
                  <a:t>, which defines the result of an action </a:t>
                </a:r>
                <a:r>
                  <a:rPr lang="en-GB" i="1" dirty="0"/>
                  <a:t>a</a:t>
                </a:r>
                <a:r>
                  <a:rPr lang="en-GB" dirty="0"/>
                  <a:t>.</a:t>
                </a:r>
              </a:p>
              <a:p>
                <a:endParaRPr lang="en-GB" dirty="0"/>
              </a:p>
              <a:p>
                <a:r>
                  <a:rPr lang="en-GB" b="1" dirty="0"/>
                  <a:t>Terminal-test(s): </a:t>
                </a:r>
                <a:r>
                  <a:rPr lang="en-GB" dirty="0"/>
                  <a:t>A </a:t>
                </a:r>
                <a:r>
                  <a:rPr lang="en-GB" dirty="0">
                    <a:solidFill>
                      <a:srgbClr val="FF0000"/>
                    </a:solidFill>
                  </a:rPr>
                  <a:t>terminal test</a:t>
                </a:r>
                <a:r>
                  <a:rPr lang="en-GB" dirty="0"/>
                  <a:t>, which is true when the game is over, and false otherwise.</a:t>
                </a:r>
              </a:p>
              <a:p>
                <a:endParaRPr lang="en-GB" dirty="0"/>
              </a:p>
              <a:p>
                <a:r>
                  <a:rPr lang="en-GB" b="1" dirty="0"/>
                  <a:t>Utility(</a:t>
                </a:r>
                <a:r>
                  <a:rPr lang="en-GB" b="1" dirty="0" err="1"/>
                  <a:t>s,p</a:t>
                </a:r>
                <a:r>
                  <a:rPr lang="en-GB" b="1" dirty="0"/>
                  <a:t>): </a:t>
                </a:r>
                <a:r>
                  <a:rPr lang="en-GB" dirty="0"/>
                  <a:t>A utility function (also called an objective function or playoff function) defines the final numeric value for a game that ends with a terminal state </a:t>
                </a:r>
                <a:r>
                  <a:rPr lang="en-GB" i="1" dirty="0"/>
                  <a:t>s</a:t>
                </a:r>
                <a:r>
                  <a:rPr lang="en-GB" dirty="0"/>
                  <a:t> for a player </a:t>
                </a:r>
                <a:r>
                  <a:rPr lang="en-GB" i="1" dirty="0"/>
                  <a:t>p</a:t>
                </a:r>
                <a:r>
                  <a:rPr lang="en-GB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EF79EB-13E6-40B8-AB17-92920F6C8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10820400" cy="4337858"/>
              </a:xfrm>
              <a:blipFill>
                <a:blip r:embed="rId2"/>
                <a:stretch>
                  <a:fillRect l="-451" t="-2107" r="-507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0058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85298" y="3861554"/>
            <a:ext cx="4871068" cy="321360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  <a:blipFill>
                <a:blip r:embed="rId3"/>
                <a:stretch>
                  <a:fillRect l="-996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2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95509" y="3906469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2802028" y="4445783"/>
            <a:ext cx="330832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2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2895600" y="4182915"/>
            <a:ext cx="71844" cy="2628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2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64034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15D2D1B4-A90A-465B-9E0C-33C264610DF8}"/>
              </a:ext>
            </a:extLst>
          </p:cNvPr>
          <p:cNvSpPr/>
          <p:nvPr/>
        </p:nvSpPr>
        <p:spPr>
          <a:xfrm>
            <a:off x="8288343" y="2437204"/>
            <a:ext cx="1253788" cy="102543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06187A-BD74-498F-A07D-CE259D6D8A71}"/>
              </a:ext>
            </a:extLst>
          </p:cNvPr>
          <p:cNvSpPr/>
          <p:nvPr/>
        </p:nvSpPr>
        <p:spPr>
          <a:xfrm>
            <a:off x="885298" y="3861554"/>
            <a:ext cx="4871068" cy="321360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977772-CED2-4659-8A54-2048FC30F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T</a:t>
                </a:r>
                <a:r>
                  <a:rPr lang="sv-SE" sz="1600" dirty="0"/>
                  <a:t>ERMINAL</a:t>
                </a:r>
                <a:r>
                  <a:rPr lang="sv-SE" dirty="0"/>
                  <a:t>-T</a:t>
                </a:r>
                <a:r>
                  <a:rPr lang="sv-SE" sz="1600" dirty="0"/>
                  <a:t>EST</a:t>
                </a:r>
                <a:r>
                  <a:rPr lang="sv-SE" dirty="0"/>
                  <a:t>(state)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U</a:t>
                </a:r>
                <a:r>
                  <a:rPr lang="sv-SE" sz="1400" dirty="0"/>
                  <a:t>TILITY</a:t>
                </a:r>
                <a:r>
                  <a:rPr lang="sv-SE" dirty="0"/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(state,a),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 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E206BB-72EB-43B7-87D3-F40BFCF2EB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2194559"/>
                <a:ext cx="6123014" cy="4058195"/>
              </a:xfrm>
              <a:blipFill>
                <a:blip r:embed="rId3"/>
                <a:stretch>
                  <a:fillRect l="-996" t="-1502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A0ED15C-3479-429D-881D-507D994AB765}"/>
              </a:ext>
            </a:extLst>
          </p:cNvPr>
          <p:cNvGrpSpPr/>
          <p:nvPr/>
        </p:nvGrpSpPr>
        <p:grpSpPr>
          <a:xfrm>
            <a:off x="6019800" y="2632364"/>
            <a:ext cx="5777347" cy="2874817"/>
            <a:chOff x="1371598" y="1953491"/>
            <a:chExt cx="8873842" cy="3318163"/>
          </a:xfrm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7181506-51E4-4B09-B275-230A4C1F7529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525CBC-C4A2-4F8B-8FF0-A9037BD766D6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48" name="Flowchart: Merge 47">
                <a:extLst>
                  <a:ext uri="{FF2B5EF4-FFF2-40B4-BE49-F238E27FC236}">
                    <a16:creationId xmlns:a16="http://schemas.microsoft.com/office/drawing/2014/main" id="{7080C1AE-F186-4122-A020-6C4F61664AA4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2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Flowchart: Merge 48">
                <a:extLst>
                  <a:ext uri="{FF2B5EF4-FFF2-40B4-BE49-F238E27FC236}">
                    <a16:creationId xmlns:a16="http://schemas.microsoft.com/office/drawing/2014/main" id="{F4992B5E-6FBC-40FC-870F-0316CD6BAAC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Flowchart: Merge 49">
                <a:extLst>
                  <a:ext uri="{FF2B5EF4-FFF2-40B4-BE49-F238E27FC236}">
                    <a16:creationId xmlns:a16="http://schemas.microsoft.com/office/drawing/2014/main" id="{D27C9997-383C-45E7-B04E-0CE4EA702267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rgbClr val="FFC000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C99AFD-C2FC-4A87-84E3-96BE53FBF34A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id="{34649F15-D4D2-4675-B148-6ADE62A10161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311A1F53-68E7-426D-89F3-5082A02CBF8A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2AEE0C23-CA64-4190-B330-3DCD6E0DE77A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ED01CA31-3466-489F-B85A-72BF17C8CB97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9B3F1A6-4BA9-4615-BFB2-8B40A30D58B3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8B24D47C-D6F8-402A-BD33-AD12D32191A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068EFA4F-56EB-4850-9D38-82D477F2E88E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197B1762-37EF-4B85-BDEF-14C0435F6674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A244A9C6-C555-4754-9940-957BA13EA437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15EB38-9404-4BE1-B571-7E2E1D057056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C2B9EE9-F293-414B-A36B-D5F977526507}"/>
                  </a:ext>
                </a:extLst>
              </p:cNvPr>
              <p:cNvCxnSpPr>
                <a:stCxn id="6" idx="3"/>
                <a:endCxn id="50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9EFA5A3-39BA-434B-8F90-49C63B316279}"/>
                  </a:ext>
                </a:extLst>
              </p:cNvPr>
              <p:cNvCxnSpPr>
                <a:stCxn id="6" idx="3"/>
                <a:endCxn id="48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8B2599-DB65-470B-92A6-B6E1399FD0F0}"/>
                  </a:ext>
                </a:extLst>
              </p:cNvPr>
              <p:cNvCxnSpPr>
                <a:stCxn id="6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C24A720-B62E-42A7-AFC4-BF3040A542C2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67CACA7-05CE-447A-B197-2D5B17E7FE20}"/>
                  </a:ext>
                </a:extLst>
              </p:cNvPr>
              <p:cNvCxnSpPr>
                <a:stCxn id="50" idx="2"/>
                <a:endCxn id="41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F388CF2-8A4A-4862-8AEB-48E896D833CA}"/>
                  </a:ext>
                </a:extLst>
              </p:cNvPr>
              <p:cNvCxnSpPr>
                <a:stCxn id="50" idx="2"/>
                <a:endCxn id="39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9E31BE-1DB5-427B-A1E5-AB98F48DE9BD}"/>
                  </a:ext>
                </a:extLst>
              </p:cNvPr>
              <p:cNvCxnSpPr>
                <a:stCxn id="50" idx="2"/>
                <a:endCxn id="40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6D1597D-3175-4B08-BD2B-E85186ADF7CC}"/>
                  </a:ext>
                </a:extLst>
              </p:cNvPr>
              <p:cNvCxnSpPr>
                <a:stCxn id="48" idx="2"/>
                <a:endCxn id="44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 w="28575"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E347692-D704-46CA-BB06-2978CBA68FBA}"/>
                  </a:ext>
                </a:extLst>
              </p:cNvPr>
              <p:cNvCxnSpPr>
                <a:stCxn id="48" idx="2"/>
                <a:endCxn id="42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FDFEF3E-D3E7-43CB-B24D-C27746A6932E}"/>
                  </a:ext>
                </a:extLst>
              </p:cNvPr>
              <p:cNvCxnSpPr>
                <a:cxnSpLocks/>
                <a:stCxn id="48" idx="2"/>
                <a:endCxn id="43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C2CE830-4AA9-429F-A433-C99C9357B0FB}"/>
                  </a:ext>
                </a:extLst>
              </p:cNvPr>
              <p:cNvCxnSpPr>
                <a:stCxn id="49" idx="2"/>
                <a:endCxn id="47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BD075BA-BFF6-4492-8277-50E19035A854}"/>
                  </a:ext>
                </a:extLst>
              </p:cNvPr>
              <p:cNvCxnSpPr>
                <a:stCxn id="49" idx="2"/>
                <a:endCxn id="45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9287E96-B09E-4D5E-82E3-A78C183F55FB}"/>
                  </a:ext>
                </a:extLst>
              </p:cNvPr>
              <p:cNvCxnSpPr>
                <a:endCxn id="46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/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59F3BEE-6419-454C-A415-87917A81EF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5168" y="2530824"/>
                  <a:ext cx="479041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1764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/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291B77A-E7B6-4183-9485-96E8310989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2499" y="2789567"/>
                  <a:ext cx="404051" cy="426289"/>
                </a:xfrm>
                <a:prstGeom prst="rect">
                  <a:avLst/>
                </a:prstGeom>
                <a:blipFill>
                  <a:blip r:embed="rId5"/>
                  <a:stretch>
                    <a:fillRect r="-44186"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/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3620F31-1C73-4343-AFCA-C1AEFCA497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80138" y="2662441"/>
                  <a:ext cx="743968" cy="426289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/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E368812-085F-456F-B81E-A14C4FEA8E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4501" y="4034040"/>
                  <a:ext cx="468526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18000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/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D8D19E8-7DBA-4CE4-A7AA-355A3D9C91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4346" y="4297280"/>
                  <a:ext cx="473847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/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27CA9A-A61C-4A39-860B-3F581F0CC4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07818" y="3980993"/>
                  <a:ext cx="473848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5686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/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D3C4020-00C0-4CA8-81AA-B58E482F1D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2303" y="3964298"/>
                  <a:ext cx="450957" cy="369332"/>
                </a:xfrm>
                <a:prstGeom prst="rect">
                  <a:avLst/>
                </a:prstGeom>
                <a:blipFill>
                  <a:blip r:embed="rId10"/>
                  <a:stretch>
                    <a:fillRect r="-16667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/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AC1E273-EF78-49BA-9DD1-C33BCF3FB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337" y="4279776"/>
                  <a:ext cx="456279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4286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/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4C5E791-E0B6-4A53-8C0D-8071CA91AA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62705" y="4019097"/>
                  <a:ext cx="456279" cy="369332"/>
                </a:xfrm>
                <a:prstGeom prst="rect">
                  <a:avLst/>
                </a:prstGeom>
                <a:blipFill>
                  <a:blip r:embed="rId12"/>
                  <a:stretch>
                    <a:fillRect r="-16667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/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0952C7-8CBC-4806-827E-52E2F7C45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09621" y="4072144"/>
                  <a:ext cx="483850" cy="369332"/>
                </a:xfrm>
                <a:prstGeom prst="rect">
                  <a:avLst/>
                </a:prstGeom>
                <a:blipFill>
                  <a:blip r:embed="rId13"/>
                  <a:stretch>
                    <a:fillRect r="-19608" b="-1923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/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E9C512-6C79-4291-A055-34E63B0EA29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21430" y="4312482"/>
                  <a:ext cx="489173" cy="369332"/>
                </a:xfrm>
                <a:prstGeom prst="rect">
                  <a:avLst/>
                </a:prstGeom>
                <a:blipFill>
                  <a:blip r:embed="rId14"/>
                  <a:stretch>
                    <a:fillRect r="-18868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/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2A18694-24A3-4E2B-AADD-DC2B17739B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2938" y="4019097"/>
                  <a:ext cx="489173" cy="369332"/>
                </a:xfrm>
                <a:prstGeom prst="rect">
                  <a:avLst/>
                </a:prstGeom>
                <a:blipFill>
                  <a:blip r:embed="rId15"/>
                  <a:stretch>
                    <a:fillRect r="-19231" b="-16981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B1405FA-A1F9-45B8-BA94-2CA8138A8A13}"/>
              </a:ext>
            </a:extLst>
          </p:cNvPr>
          <p:cNvSpPr/>
          <p:nvPr/>
        </p:nvSpPr>
        <p:spPr>
          <a:xfrm>
            <a:off x="495509" y="3906469"/>
            <a:ext cx="297873" cy="231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/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u="sng" dirty="0"/>
                  <a:t>Variables:</a:t>
                </a:r>
              </a:p>
              <a:p>
                <a:r>
                  <a:rPr lang="sv-SE" dirty="0"/>
                  <a:t>state = A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sv-SE" b="0" dirty="0">
                    <a:ea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sv-SE" dirty="0"/>
                  <a:t> </a:t>
                </a:r>
              </a:p>
              <a:p>
                <a:r>
                  <a:rPr lang="sv-SE" dirty="0"/>
                  <a:t>v = </a:t>
                </a:r>
                <a14:m>
                  <m:oMath xmlns:m="http://schemas.openxmlformats.org/officeDocument/2006/math">
                    <m: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a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AD824C-01BD-4108-9280-C13751A71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1547" y="4807822"/>
                <a:ext cx="1463584" cy="1754326"/>
              </a:xfrm>
              <a:prstGeom prst="rect">
                <a:avLst/>
              </a:prstGeom>
              <a:blipFill>
                <a:blip r:embed="rId16"/>
                <a:stretch>
                  <a:fillRect l="-2893" t="-1730" b="-449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9EFB1906-E880-44CB-BEDC-3BAE79A66415}"/>
              </a:ext>
            </a:extLst>
          </p:cNvPr>
          <p:cNvSpPr txBox="1"/>
          <p:nvPr/>
        </p:nvSpPr>
        <p:spPr>
          <a:xfrm>
            <a:off x="4907919" y="3351362"/>
            <a:ext cx="330832" cy="369332"/>
          </a:xfrm>
          <a:prstGeom prst="rect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00B0F0"/>
                </a:solidFill>
              </a:rPr>
              <a:t>D</a:t>
            </a:r>
            <a:endParaRPr lang="en-SE" b="1" dirty="0">
              <a:solidFill>
                <a:srgbClr val="00B0F0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8C757C-F456-42AE-9440-624BC980A83A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3945186" y="3536028"/>
            <a:ext cx="962733" cy="37044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A347681D-5A34-4443-950B-271B61E4671C}"/>
              </a:ext>
            </a:extLst>
          </p:cNvPr>
          <p:cNvSpPr/>
          <p:nvPr/>
        </p:nvSpPr>
        <p:spPr>
          <a:xfrm>
            <a:off x="7273587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8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598EDB85-D607-4E73-9C84-B7062870263A}"/>
              </a:ext>
            </a:extLst>
          </p:cNvPr>
          <p:cNvSpPr/>
          <p:nvPr/>
        </p:nvSpPr>
        <p:spPr>
          <a:xfrm>
            <a:off x="6019800" y="5051048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3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A13E705-30B0-467E-9E4E-BA1392664EB1}"/>
              </a:ext>
            </a:extLst>
          </p:cNvPr>
          <p:cNvSpPr/>
          <p:nvPr/>
        </p:nvSpPr>
        <p:spPr>
          <a:xfrm>
            <a:off x="8707776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I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D1CD2B9-B9A4-41C2-BC52-432D6D502EBF}"/>
              </a:ext>
            </a:extLst>
          </p:cNvPr>
          <p:cNvSpPr/>
          <p:nvPr/>
        </p:nvSpPr>
        <p:spPr>
          <a:xfrm>
            <a:off x="9334670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J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01D88D0C-9581-4834-A7B6-A7226EB20976}"/>
              </a:ext>
            </a:extLst>
          </p:cNvPr>
          <p:cNvSpPr/>
          <p:nvPr/>
        </p:nvSpPr>
        <p:spPr>
          <a:xfrm>
            <a:off x="8080883" y="5051050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2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2890B1B-1DF3-42AC-A883-70EA53AC3E06}"/>
              </a:ext>
            </a:extLst>
          </p:cNvPr>
          <p:cNvSpPr/>
          <p:nvPr/>
        </p:nvSpPr>
        <p:spPr>
          <a:xfrm>
            <a:off x="10755331" y="5051051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L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9F7D0614-4144-44F7-BBA6-EB43E33B3104}"/>
              </a:ext>
            </a:extLst>
          </p:cNvPr>
          <p:cNvSpPr/>
          <p:nvPr/>
        </p:nvSpPr>
        <p:spPr>
          <a:xfrm>
            <a:off x="11382225" y="5051050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M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A82A9F5-AFC7-4D55-8525-E1B5B003EF43}"/>
              </a:ext>
            </a:extLst>
          </p:cNvPr>
          <p:cNvSpPr/>
          <p:nvPr/>
        </p:nvSpPr>
        <p:spPr>
          <a:xfrm>
            <a:off x="10128437" y="5051049"/>
            <a:ext cx="414922" cy="456130"/>
          </a:xfrm>
          <a:prstGeom prst="triangle">
            <a:avLst/>
          </a:prstGeom>
          <a:solidFill>
            <a:schemeClr val="bg1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rPr>
              <a:t>K</a:t>
            </a:r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E2E8F5FE-2271-4C7E-BA55-B868C12A41F8}"/>
              </a:ext>
            </a:extLst>
          </p:cNvPr>
          <p:cNvSpPr/>
          <p:nvPr/>
        </p:nvSpPr>
        <p:spPr>
          <a:xfrm>
            <a:off x="6646694" y="5051051"/>
            <a:ext cx="414922" cy="456130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ln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DC5204-BF80-4975-8FC9-C04D7C60CBBB}"/>
              </a:ext>
            </a:extLst>
          </p:cNvPr>
          <p:cNvSpPr txBox="1"/>
          <p:nvPr/>
        </p:nvSpPr>
        <p:spPr>
          <a:xfrm>
            <a:off x="6629488" y="518745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12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81286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4BCBF15-4393-47F0-83B8-BF541B0F394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- </a:t>
                </a:r>
                <a:r>
                  <a:rPr lang="sv-SE" sz="3200" dirty="0"/>
                  <a:t>Go through the code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4BCBF15-4393-47F0-83B8-BF541B0F39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0DB6A-E744-4050-AE98-AFBF604269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sv-SE" dirty="0"/>
              <a:t>Continue.....</a:t>
            </a:r>
            <a:endParaRPr lang="en-SE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5B40120-50EC-4E22-B029-E1730DE0A5EB}"/>
              </a:ext>
            </a:extLst>
          </p:cNvPr>
          <p:cNvGrpSpPr/>
          <p:nvPr/>
        </p:nvGrpSpPr>
        <p:grpSpPr>
          <a:xfrm>
            <a:off x="6019800" y="2632364"/>
            <a:ext cx="5777347" cy="2924422"/>
            <a:chOff x="6019800" y="2632364"/>
            <a:chExt cx="5777347" cy="292442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0F5D3E-640C-46DF-9A58-FEE86C41A3DB}"/>
                </a:ext>
              </a:extLst>
            </p:cNvPr>
            <p:cNvGrpSpPr/>
            <p:nvPr/>
          </p:nvGrpSpPr>
          <p:grpSpPr>
            <a:xfrm>
              <a:off x="6019800" y="2632364"/>
              <a:ext cx="5777347" cy="2874817"/>
              <a:chOff x="1371598" y="1953491"/>
              <a:chExt cx="8873842" cy="3318163"/>
            </a:xfrm>
          </p:grpSpPr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0DADF5A2-2078-484C-849B-9AADC20182AA}"/>
                  </a:ext>
                </a:extLst>
              </p:cNvPr>
              <p:cNvSpPr/>
              <p:nvPr/>
            </p:nvSpPr>
            <p:spPr>
              <a:xfrm>
                <a:off x="5500254" y="1953491"/>
                <a:ext cx="637309" cy="526473"/>
              </a:xfrm>
              <a:prstGeom prst="triangl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3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73D5549D-DF91-44AD-9D32-B1B3DA789693}"/>
                  </a:ext>
                </a:extLst>
              </p:cNvPr>
              <p:cNvGrpSpPr/>
              <p:nvPr/>
            </p:nvGrpSpPr>
            <p:grpSpPr>
              <a:xfrm>
                <a:off x="2334490" y="3428999"/>
                <a:ext cx="6968837" cy="526474"/>
                <a:chOff x="2334490" y="3428999"/>
                <a:chExt cx="6968837" cy="526474"/>
              </a:xfrm>
            </p:grpSpPr>
            <p:sp>
              <p:nvSpPr>
                <p:cNvPr id="45" name="Flowchart: Merge 44">
                  <a:extLst>
                    <a:ext uri="{FF2B5EF4-FFF2-40B4-BE49-F238E27FC236}">
                      <a16:creationId xmlns:a16="http://schemas.microsoft.com/office/drawing/2014/main" id="{22EFB258-A339-4B52-980F-930DD4DE14FB}"/>
                    </a:ext>
                  </a:extLst>
                </p:cNvPr>
                <p:cNvSpPr/>
                <p:nvPr/>
              </p:nvSpPr>
              <p:spPr>
                <a:xfrm>
                  <a:off x="5500254" y="3429000"/>
                  <a:ext cx="637309" cy="526473"/>
                </a:xfrm>
                <a:prstGeom prst="flowChartMerge">
                  <a:avLst/>
                </a:prstGeom>
                <a:solidFill>
                  <a:srgbClr val="FFC000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sv-SE" dirty="0">
                      <a:ln>
                        <a:solidFill>
                          <a:schemeClr val="tx1"/>
                        </a:solidFill>
                        <a:prstDash val="sysDash"/>
                      </a:ln>
                      <a:solidFill>
                        <a:schemeClr val="tx1"/>
                      </a:solidFill>
                    </a:rPr>
                    <a:t>2</a:t>
                  </a:r>
                  <a:endParaRPr lang="en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Flowchart: Merge 45">
                  <a:extLst>
                    <a:ext uri="{FF2B5EF4-FFF2-40B4-BE49-F238E27FC236}">
                      <a16:creationId xmlns:a16="http://schemas.microsoft.com/office/drawing/2014/main" id="{EC6723FA-E15E-41F1-A158-66963994D2E3}"/>
                    </a:ext>
                  </a:extLst>
                </p:cNvPr>
                <p:cNvSpPr/>
                <p:nvPr/>
              </p:nvSpPr>
              <p:spPr>
                <a:xfrm>
                  <a:off x="8666018" y="3428999"/>
                  <a:ext cx="637309" cy="526473"/>
                </a:xfrm>
                <a:prstGeom prst="flowChartMerge">
                  <a:avLst/>
                </a:prstGeom>
                <a:solidFill>
                  <a:srgbClr val="FFC000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sv-SE" dirty="0">
                      <a:ln>
                        <a:solidFill>
                          <a:schemeClr val="tx1"/>
                        </a:solidFill>
                        <a:prstDash val="sysDash"/>
                      </a:ln>
                      <a:solidFill>
                        <a:schemeClr val="tx1"/>
                      </a:solidFill>
                    </a:rPr>
                    <a:t>2</a:t>
                  </a:r>
                  <a:endParaRPr lang="en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Flowchart: Merge 46">
                  <a:extLst>
                    <a:ext uri="{FF2B5EF4-FFF2-40B4-BE49-F238E27FC236}">
                      <a16:creationId xmlns:a16="http://schemas.microsoft.com/office/drawing/2014/main" id="{EE760C92-B34C-4ACB-A4D6-ED4EA9DCAC1E}"/>
                    </a:ext>
                  </a:extLst>
                </p:cNvPr>
                <p:cNvSpPr/>
                <p:nvPr/>
              </p:nvSpPr>
              <p:spPr>
                <a:xfrm>
                  <a:off x="2334490" y="3429000"/>
                  <a:ext cx="637309" cy="526473"/>
                </a:xfrm>
                <a:prstGeom prst="flowChartMerge">
                  <a:avLst/>
                </a:prstGeom>
                <a:solidFill>
                  <a:srgbClr val="FFC000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sv-SE" dirty="0">
                      <a:ln>
                        <a:solidFill>
                          <a:schemeClr val="tx1"/>
                        </a:solidFill>
                        <a:prstDash val="sysDash"/>
                      </a:ln>
                      <a:solidFill>
                        <a:schemeClr val="tx1"/>
                      </a:solidFill>
                    </a:rPr>
                    <a:t>3</a:t>
                  </a:r>
                  <a:endParaRPr lang="en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D336FCC-0247-40B0-96C0-79C545172FFF}"/>
                  </a:ext>
                </a:extLst>
              </p:cNvPr>
              <p:cNvGrpSpPr/>
              <p:nvPr/>
            </p:nvGrpSpPr>
            <p:grpSpPr>
              <a:xfrm>
                <a:off x="1371598" y="4745178"/>
                <a:ext cx="8873842" cy="526476"/>
                <a:chOff x="1371598" y="4745178"/>
                <a:chExt cx="8873842" cy="526476"/>
              </a:xfrm>
            </p:grpSpPr>
            <p:sp>
              <p:nvSpPr>
                <p:cNvPr id="36" name="Isosceles Triangle 35">
                  <a:extLst>
                    <a:ext uri="{FF2B5EF4-FFF2-40B4-BE49-F238E27FC236}">
                      <a16:creationId xmlns:a16="http://schemas.microsoft.com/office/drawing/2014/main" id="{B3E0F836-08FB-4C59-A615-C81DD7DFE740}"/>
                    </a:ext>
                  </a:extLst>
                </p:cNvPr>
                <p:cNvSpPr/>
                <p:nvPr/>
              </p:nvSpPr>
              <p:spPr>
                <a:xfrm>
                  <a:off x="2334489" y="4745181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37" name="Isosceles Triangle 36">
                  <a:extLst>
                    <a:ext uri="{FF2B5EF4-FFF2-40B4-BE49-F238E27FC236}">
                      <a16:creationId xmlns:a16="http://schemas.microsoft.com/office/drawing/2014/main" id="{C02A3300-EB4A-4B63-8491-BB36B44E67EB}"/>
                    </a:ext>
                  </a:extLst>
                </p:cNvPr>
                <p:cNvSpPr/>
                <p:nvPr/>
              </p:nvSpPr>
              <p:spPr>
                <a:xfrm>
                  <a:off x="3297380" y="4745180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38" name="Isosceles Triangle 37">
                  <a:extLst>
                    <a:ext uri="{FF2B5EF4-FFF2-40B4-BE49-F238E27FC236}">
                      <a16:creationId xmlns:a16="http://schemas.microsoft.com/office/drawing/2014/main" id="{19EC0375-8CFB-4B1E-8972-E2D10E797A0B}"/>
                    </a:ext>
                  </a:extLst>
                </p:cNvPr>
                <p:cNvSpPr/>
                <p:nvPr/>
              </p:nvSpPr>
              <p:spPr>
                <a:xfrm>
                  <a:off x="1371598" y="4745179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39" name="Isosceles Triangle 38">
                  <a:extLst>
                    <a:ext uri="{FF2B5EF4-FFF2-40B4-BE49-F238E27FC236}">
                      <a16:creationId xmlns:a16="http://schemas.microsoft.com/office/drawing/2014/main" id="{5D686956-A20F-47FC-91EA-F62B668FD044}"/>
                    </a:ext>
                  </a:extLst>
                </p:cNvPr>
                <p:cNvSpPr/>
                <p:nvPr/>
              </p:nvSpPr>
              <p:spPr>
                <a:xfrm>
                  <a:off x="5500254" y="4745181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40" name="Isosceles Triangle 39">
                  <a:extLst>
                    <a:ext uri="{FF2B5EF4-FFF2-40B4-BE49-F238E27FC236}">
                      <a16:creationId xmlns:a16="http://schemas.microsoft.com/office/drawing/2014/main" id="{959EB9D5-4690-4894-A157-4252A0C3DCA5}"/>
                    </a:ext>
                  </a:extLst>
                </p:cNvPr>
                <p:cNvSpPr/>
                <p:nvPr/>
              </p:nvSpPr>
              <p:spPr>
                <a:xfrm>
                  <a:off x="6463145" y="4745180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41" name="Isosceles Triangle 40">
                  <a:extLst>
                    <a:ext uri="{FF2B5EF4-FFF2-40B4-BE49-F238E27FC236}">
                      <a16:creationId xmlns:a16="http://schemas.microsoft.com/office/drawing/2014/main" id="{AF4850CF-3F56-43E6-A473-951595F70507}"/>
                    </a:ext>
                  </a:extLst>
                </p:cNvPr>
                <p:cNvSpPr/>
                <p:nvPr/>
              </p:nvSpPr>
              <p:spPr>
                <a:xfrm>
                  <a:off x="4537363" y="4745179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42" name="Isosceles Triangle 41">
                  <a:extLst>
                    <a:ext uri="{FF2B5EF4-FFF2-40B4-BE49-F238E27FC236}">
                      <a16:creationId xmlns:a16="http://schemas.microsoft.com/office/drawing/2014/main" id="{CCA3E723-D927-4B28-BE60-C5A6E9274F82}"/>
                    </a:ext>
                  </a:extLst>
                </p:cNvPr>
                <p:cNvSpPr/>
                <p:nvPr/>
              </p:nvSpPr>
              <p:spPr>
                <a:xfrm>
                  <a:off x="8645240" y="4745180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43" name="Isosceles Triangle 42">
                  <a:extLst>
                    <a:ext uri="{FF2B5EF4-FFF2-40B4-BE49-F238E27FC236}">
                      <a16:creationId xmlns:a16="http://schemas.microsoft.com/office/drawing/2014/main" id="{22B42C7D-E0E1-4BC3-8B83-9BE4CEC3E103}"/>
                    </a:ext>
                  </a:extLst>
                </p:cNvPr>
                <p:cNvSpPr/>
                <p:nvPr/>
              </p:nvSpPr>
              <p:spPr>
                <a:xfrm>
                  <a:off x="9608131" y="4745179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  <p:sp>
              <p:nvSpPr>
                <p:cNvPr id="44" name="Isosceles Triangle 43">
                  <a:extLst>
                    <a:ext uri="{FF2B5EF4-FFF2-40B4-BE49-F238E27FC236}">
                      <a16:creationId xmlns:a16="http://schemas.microsoft.com/office/drawing/2014/main" id="{52779C31-73E2-4C7F-A8F3-1F183FA3B5F8}"/>
                    </a:ext>
                  </a:extLst>
                </p:cNvPr>
                <p:cNvSpPr/>
                <p:nvPr/>
              </p:nvSpPr>
              <p:spPr>
                <a:xfrm>
                  <a:off x="7682349" y="4745178"/>
                  <a:ext cx="637309" cy="526473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0">
                  <a:schemeClr val="dk1"/>
                </a:lnRef>
                <a:fillRef idx="3">
                  <a:schemeClr val="dk1"/>
                </a:fillRef>
                <a:effectRef idx="3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E">
                    <a:ln>
                      <a:solidFill>
                        <a:schemeClr val="tx1"/>
                      </a:solidFill>
                      <a:prstDash val="sysDash"/>
                    </a:ln>
                  </a:endParaRP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EA4E78D5-816E-410B-BC37-DC8AB205BC3C}"/>
                  </a:ext>
                </a:extLst>
              </p:cNvPr>
              <p:cNvGrpSpPr/>
              <p:nvPr/>
            </p:nvGrpSpPr>
            <p:grpSpPr>
              <a:xfrm>
                <a:off x="2653145" y="2479964"/>
                <a:ext cx="6463146" cy="949036"/>
                <a:chOff x="2653145" y="2479964"/>
                <a:chExt cx="6463146" cy="949036"/>
              </a:xfrm>
            </p:grpSpPr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75FDD02A-CD5C-47C2-85DC-215D3E2744D4}"/>
                    </a:ext>
                  </a:extLst>
                </p:cNvPr>
                <p:cNvCxnSpPr>
                  <a:stCxn id="7" idx="3"/>
                  <a:endCxn id="47" idx="0"/>
                </p:cNvCxnSpPr>
                <p:nvPr/>
              </p:nvCxnSpPr>
              <p:spPr>
                <a:xfrm flipH="1">
                  <a:off x="2653145" y="2479964"/>
                  <a:ext cx="3165764" cy="949036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8BC7110-EE3D-4D99-A870-2D5556F700C2}"/>
                    </a:ext>
                  </a:extLst>
                </p:cNvPr>
                <p:cNvCxnSpPr>
                  <a:stCxn id="7" idx="3"/>
                  <a:endCxn id="45" idx="0"/>
                </p:cNvCxnSpPr>
                <p:nvPr/>
              </p:nvCxnSpPr>
              <p:spPr>
                <a:xfrm>
                  <a:off x="5818909" y="2479964"/>
                  <a:ext cx="0" cy="949036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F50E9308-48C2-479C-AC71-86C060750F25}"/>
                    </a:ext>
                  </a:extLst>
                </p:cNvPr>
                <p:cNvCxnSpPr>
                  <a:stCxn id="7" idx="3"/>
                </p:cNvCxnSpPr>
                <p:nvPr/>
              </p:nvCxnSpPr>
              <p:spPr>
                <a:xfrm>
                  <a:off x="5818909" y="2479964"/>
                  <a:ext cx="3297382" cy="949035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9384980-EEF3-41EA-A9C8-E5862745F7E3}"/>
                  </a:ext>
                </a:extLst>
              </p:cNvPr>
              <p:cNvGrpSpPr/>
              <p:nvPr/>
            </p:nvGrpSpPr>
            <p:grpSpPr>
              <a:xfrm>
                <a:off x="1690253" y="3955471"/>
                <a:ext cx="8236533" cy="789710"/>
                <a:chOff x="1690253" y="3955471"/>
                <a:chExt cx="8236533" cy="789710"/>
              </a:xfrm>
            </p:grpSpPr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3DAA38E1-A70A-405D-BDB6-B6E71F659439}"/>
                    </a:ext>
                  </a:extLst>
                </p:cNvPr>
                <p:cNvCxnSpPr>
                  <a:stCxn id="47" idx="2"/>
                  <a:endCxn id="38" idx="0"/>
                </p:cNvCxnSpPr>
                <p:nvPr/>
              </p:nvCxnSpPr>
              <p:spPr>
                <a:xfrm flipH="1">
                  <a:off x="1690253" y="3955473"/>
                  <a:ext cx="962892" cy="789706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B1A9B022-FF71-4F31-BD58-E26FF7D7E447}"/>
                    </a:ext>
                  </a:extLst>
                </p:cNvPr>
                <p:cNvCxnSpPr>
                  <a:stCxn id="47" idx="2"/>
                  <a:endCxn id="36" idx="0"/>
                </p:cNvCxnSpPr>
                <p:nvPr/>
              </p:nvCxnSpPr>
              <p:spPr>
                <a:xfrm flipH="1">
                  <a:off x="2653144" y="3955473"/>
                  <a:ext cx="1" cy="789708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0971A01A-DFC9-4344-B54F-A2CDC6CBBE0F}"/>
                    </a:ext>
                  </a:extLst>
                </p:cNvPr>
                <p:cNvCxnSpPr>
                  <a:stCxn id="47" idx="2"/>
                  <a:endCxn id="37" idx="0"/>
                </p:cNvCxnSpPr>
                <p:nvPr/>
              </p:nvCxnSpPr>
              <p:spPr>
                <a:xfrm>
                  <a:off x="2653145" y="3955473"/>
                  <a:ext cx="962890" cy="789707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7C4D879-F455-45CA-A395-D77D37A7D1A6}"/>
                    </a:ext>
                  </a:extLst>
                </p:cNvPr>
                <p:cNvCxnSpPr>
                  <a:stCxn id="45" idx="2"/>
                  <a:endCxn id="41" idx="0"/>
                </p:cNvCxnSpPr>
                <p:nvPr/>
              </p:nvCxnSpPr>
              <p:spPr>
                <a:xfrm flipH="1">
                  <a:off x="4856018" y="3955473"/>
                  <a:ext cx="962891" cy="789706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D210668-8F2A-4D24-9EE2-7F5248C4B5FD}"/>
                    </a:ext>
                  </a:extLst>
                </p:cNvPr>
                <p:cNvCxnSpPr>
                  <a:stCxn id="45" idx="2"/>
                  <a:endCxn id="39" idx="0"/>
                </p:cNvCxnSpPr>
                <p:nvPr/>
              </p:nvCxnSpPr>
              <p:spPr>
                <a:xfrm>
                  <a:off x="5818909" y="3955473"/>
                  <a:ext cx="0" cy="789708"/>
                </a:xfrm>
                <a:prstGeom prst="line">
                  <a:avLst/>
                </a:prstGeom>
                <a:ln>
                  <a:prstDash val="dashDot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02055181-B4E5-4FC2-8C5D-70B254666CA6}"/>
                    </a:ext>
                  </a:extLst>
                </p:cNvPr>
                <p:cNvCxnSpPr>
                  <a:cxnSpLocks/>
                  <a:stCxn id="45" idx="2"/>
                  <a:endCxn id="40" idx="0"/>
                </p:cNvCxnSpPr>
                <p:nvPr/>
              </p:nvCxnSpPr>
              <p:spPr>
                <a:xfrm>
                  <a:off x="5818909" y="3955473"/>
                  <a:ext cx="962891" cy="789707"/>
                </a:xfrm>
                <a:prstGeom prst="line">
                  <a:avLst/>
                </a:prstGeom>
                <a:ln>
                  <a:prstDash val="dashDot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A32C98C9-3B64-4A72-B518-49FDD233A5E6}"/>
                    </a:ext>
                  </a:extLst>
                </p:cNvPr>
                <p:cNvCxnSpPr>
                  <a:stCxn id="46" idx="2"/>
                  <a:endCxn id="44" idx="0"/>
                </p:cNvCxnSpPr>
                <p:nvPr/>
              </p:nvCxnSpPr>
              <p:spPr>
                <a:xfrm flipH="1">
                  <a:off x="8001004" y="3955472"/>
                  <a:ext cx="983669" cy="789706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B2009229-B771-413E-99ED-FD52BB938871}"/>
                    </a:ext>
                  </a:extLst>
                </p:cNvPr>
                <p:cNvCxnSpPr>
                  <a:stCxn id="46" idx="2"/>
                  <a:endCxn id="42" idx="0"/>
                </p:cNvCxnSpPr>
                <p:nvPr/>
              </p:nvCxnSpPr>
              <p:spPr>
                <a:xfrm flipH="1">
                  <a:off x="8963895" y="3955472"/>
                  <a:ext cx="20778" cy="789708"/>
                </a:xfrm>
                <a:prstGeom prst="line">
                  <a:avLst/>
                </a:prstGeom>
                <a:ln w="28575">
                  <a:prstDash val="soli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25C15483-9B35-47B0-BEEF-770D690A457B}"/>
                    </a:ext>
                  </a:extLst>
                </p:cNvPr>
                <p:cNvCxnSpPr>
                  <a:endCxn id="43" idx="0"/>
                </p:cNvCxnSpPr>
                <p:nvPr/>
              </p:nvCxnSpPr>
              <p:spPr>
                <a:xfrm>
                  <a:off x="8984671" y="3955471"/>
                  <a:ext cx="942115" cy="789708"/>
                </a:xfrm>
                <a:prstGeom prst="line">
                  <a:avLst/>
                </a:prstGeom>
                <a:ln>
                  <a:prstDash val="dashDot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C461965-C52F-43EE-A135-C85F2E557E96}"/>
                      </a:ext>
                    </a:extLst>
                  </p:cNvPr>
                  <p:cNvSpPr txBox="1"/>
                  <p:nvPr/>
                </p:nvSpPr>
                <p:spPr>
                  <a:xfrm>
                    <a:off x="3695168" y="2530824"/>
                    <a:ext cx="479041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C461965-C52F-43EE-A135-C85F2E557E9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95168" y="2530824"/>
                    <a:ext cx="479041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r="-17647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CA660E3A-E5A6-4105-B5A1-5EAA388E4630}"/>
                      </a:ext>
                    </a:extLst>
                  </p:cNvPr>
                  <p:cNvSpPr txBox="1"/>
                  <p:nvPr/>
                </p:nvSpPr>
                <p:spPr>
                  <a:xfrm>
                    <a:off x="5132499" y="2789567"/>
                    <a:ext cx="404051" cy="42628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CA660E3A-E5A6-4105-B5A1-5EAA388E463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132499" y="2789567"/>
                    <a:ext cx="404051" cy="42628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r="-44186" b="-3333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FB85CEAB-AB17-469A-A520-AA3337079ED5}"/>
                      </a:ext>
                    </a:extLst>
                  </p:cNvPr>
                  <p:cNvSpPr txBox="1"/>
                  <p:nvPr/>
                </p:nvSpPr>
                <p:spPr>
                  <a:xfrm>
                    <a:off x="8080138" y="2662441"/>
                    <a:ext cx="743968" cy="42628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FB85CEAB-AB17-469A-A520-AA3337079ED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80138" y="2662441"/>
                    <a:ext cx="743968" cy="426289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3333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547026C-FF7B-4F4C-BD1D-E56A5AFD621E}"/>
                      </a:ext>
                    </a:extLst>
                  </p:cNvPr>
                  <p:cNvSpPr txBox="1"/>
                  <p:nvPr/>
                </p:nvSpPr>
                <p:spPr>
                  <a:xfrm>
                    <a:off x="1564501" y="4034040"/>
                    <a:ext cx="46852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547026C-FF7B-4F4C-BD1D-E56A5AFD621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64501" y="4034040"/>
                    <a:ext cx="468526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r="-18000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19F2FF24-02C8-403E-81E8-935967DA3ADB}"/>
                      </a:ext>
                    </a:extLst>
                  </p:cNvPr>
                  <p:cNvSpPr txBox="1"/>
                  <p:nvPr/>
                </p:nvSpPr>
                <p:spPr>
                  <a:xfrm>
                    <a:off x="2134346" y="4297280"/>
                    <a:ext cx="47384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19F2FF24-02C8-403E-81E8-935967DA3AD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134346" y="4297280"/>
                    <a:ext cx="473847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15686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602335A4-EC42-420F-B62F-BAB837621AEB}"/>
                      </a:ext>
                    </a:extLst>
                  </p:cNvPr>
                  <p:cNvSpPr txBox="1"/>
                  <p:nvPr/>
                </p:nvSpPr>
                <p:spPr>
                  <a:xfrm>
                    <a:off x="3107818" y="3980993"/>
                    <a:ext cx="47384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602335A4-EC42-420F-B62F-BAB837621AE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07818" y="3980993"/>
                    <a:ext cx="473848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r="-15686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089186F9-4DAE-4D6F-8A0F-3BF9E693B462}"/>
                      </a:ext>
                    </a:extLst>
                  </p:cNvPr>
                  <p:cNvSpPr txBox="1"/>
                  <p:nvPr/>
                </p:nvSpPr>
                <p:spPr>
                  <a:xfrm>
                    <a:off x="4672303" y="3964298"/>
                    <a:ext cx="45095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089186F9-4DAE-4D6F-8A0F-3BF9E693B46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672303" y="3964298"/>
                    <a:ext cx="450957" cy="369332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r="-16667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CC15D650-6F20-4F96-99CB-1B109CC0DCF2}"/>
                      </a:ext>
                    </a:extLst>
                  </p:cNvPr>
                  <p:cNvSpPr txBox="1"/>
                  <p:nvPr/>
                </p:nvSpPr>
                <p:spPr>
                  <a:xfrm>
                    <a:off x="5251337" y="4279776"/>
                    <a:ext cx="456279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CC15D650-6F20-4F96-99CB-1B109CC0DCF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251337" y="4279776"/>
                    <a:ext cx="456279" cy="369332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r="-14286" b="-1698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F76792E1-5B67-4361-9E31-BD2E5CFC0B97}"/>
                      </a:ext>
                    </a:extLst>
                  </p:cNvPr>
                  <p:cNvSpPr txBox="1"/>
                  <p:nvPr/>
                </p:nvSpPr>
                <p:spPr>
                  <a:xfrm>
                    <a:off x="6362705" y="4019097"/>
                    <a:ext cx="456279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F76792E1-5B67-4361-9E31-BD2E5CFC0B9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2705" y="4019097"/>
                    <a:ext cx="456279" cy="369332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r="-16667" b="-1698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B007C15F-44D0-4797-94C8-0CB7C574A08D}"/>
                      </a:ext>
                    </a:extLst>
                  </p:cNvPr>
                  <p:cNvSpPr txBox="1"/>
                  <p:nvPr/>
                </p:nvSpPr>
                <p:spPr>
                  <a:xfrm>
                    <a:off x="7909621" y="4072144"/>
                    <a:ext cx="48385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B007C15F-44D0-4797-94C8-0CB7C574A08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909621" y="4072144"/>
                    <a:ext cx="483850" cy="369332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 r="-19608" b="-1923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D51AC790-86D8-4108-9D2C-13C1DDDF2C9A}"/>
                      </a:ext>
                    </a:extLst>
                  </p:cNvPr>
                  <p:cNvSpPr txBox="1"/>
                  <p:nvPr/>
                </p:nvSpPr>
                <p:spPr>
                  <a:xfrm>
                    <a:off x="8421430" y="4312482"/>
                    <a:ext cx="48917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D51AC790-86D8-4108-9D2C-13C1DDDF2C9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421430" y="4312482"/>
                    <a:ext cx="489173" cy="369332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r="-18868" b="-1698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7B0B0AC0-FEA4-4A86-8116-A05B72027634}"/>
                      </a:ext>
                    </a:extLst>
                  </p:cNvPr>
                  <p:cNvSpPr txBox="1"/>
                  <p:nvPr/>
                </p:nvSpPr>
                <p:spPr>
                  <a:xfrm>
                    <a:off x="9452938" y="4019097"/>
                    <a:ext cx="48917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S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SE" dirty="0"/>
                  </a:p>
                </p:txBody>
              </p:sp>
            </mc:Choice>
            <mc:Fallback xmlns=""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7B0B0AC0-FEA4-4A86-8116-A05B720276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52938" y="4019097"/>
                    <a:ext cx="489173" cy="369332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r="-19231" b="-16981"/>
                    </a:stretch>
                  </a:blipFill>
                </p:spPr>
                <p:txBody>
                  <a:bodyPr/>
                  <a:lstStyle/>
                  <a:p>
                    <a:r>
                      <a:rPr lang="en-SE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844592BC-2F38-4EF6-9662-3D54518DD123}"/>
                </a:ext>
              </a:extLst>
            </p:cNvPr>
            <p:cNvSpPr/>
            <p:nvPr/>
          </p:nvSpPr>
          <p:spPr>
            <a:xfrm>
              <a:off x="7273587" y="5051051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8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D0D68AE2-1FDE-4E9B-9A49-C5B76BAA3225}"/>
                </a:ext>
              </a:extLst>
            </p:cNvPr>
            <p:cNvSpPr/>
            <p:nvPr/>
          </p:nvSpPr>
          <p:spPr>
            <a:xfrm>
              <a:off x="6019800" y="5051048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3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E59D24DC-8DFB-4B13-8255-BFB841E68634}"/>
                </a:ext>
              </a:extLst>
            </p:cNvPr>
            <p:cNvSpPr/>
            <p:nvPr/>
          </p:nvSpPr>
          <p:spPr>
            <a:xfrm>
              <a:off x="8707776" y="5051051"/>
              <a:ext cx="414922" cy="456130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I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F946CC18-C166-4D9B-9D4D-3CC02C3FAEB5}"/>
                </a:ext>
              </a:extLst>
            </p:cNvPr>
            <p:cNvSpPr/>
            <p:nvPr/>
          </p:nvSpPr>
          <p:spPr>
            <a:xfrm>
              <a:off x="9334670" y="5051051"/>
              <a:ext cx="414922" cy="456130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J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C12AFD39-B7C2-4971-8234-B971131A040B}"/>
                </a:ext>
              </a:extLst>
            </p:cNvPr>
            <p:cNvSpPr/>
            <p:nvPr/>
          </p:nvSpPr>
          <p:spPr>
            <a:xfrm>
              <a:off x="8080883" y="5051050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2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6549BFBE-F8AA-44FA-B92D-385C4D245EF9}"/>
                </a:ext>
              </a:extLst>
            </p:cNvPr>
            <p:cNvSpPr/>
            <p:nvPr/>
          </p:nvSpPr>
          <p:spPr>
            <a:xfrm>
              <a:off x="10755331" y="5051051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2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8660AF39-FC86-420E-BDB0-BC8E64BE8BBE}"/>
                </a:ext>
              </a:extLst>
            </p:cNvPr>
            <p:cNvSpPr/>
            <p:nvPr/>
          </p:nvSpPr>
          <p:spPr>
            <a:xfrm>
              <a:off x="11382225" y="5051050"/>
              <a:ext cx="414922" cy="456130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M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C621207B-2628-47F9-95C6-54943C538FC7}"/>
                </a:ext>
              </a:extLst>
            </p:cNvPr>
            <p:cNvSpPr/>
            <p:nvPr/>
          </p:nvSpPr>
          <p:spPr>
            <a:xfrm>
              <a:off x="10128437" y="5051049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5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69DEF4A9-AF35-43C3-A981-5E3D95BE684C}"/>
                </a:ext>
              </a:extLst>
            </p:cNvPr>
            <p:cNvSpPr/>
            <p:nvPr/>
          </p:nvSpPr>
          <p:spPr>
            <a:xfrm>
              <a:off x="6646694" y="5051051"/>
              <a:ext cx="414922" cy="45613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261CE1E-DDFD-4DCD-9EE8-84FDAF0238EC}"/>
                </a:ext>
              </a:extLst>
            </p:cNvPr>
            <p:cNvSpPr txBox="1"/>
            <p:nvPr/>
          </p:nvSpPr>
          <p:spPr>
            <a:xfrm>
              <a:off x="6629488" y="518745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12</a:t>
              </a:r>
              <a:endParaRPr lang="en-SE" dirty="0"/>
            </a:p>
          </p:txBody>
        </p:sp>
      </p:grpSp>
    </p:spTree>
    <p:extLst>
      <p:ext uri="{BB962C8B-B14F-4D97-AF65-F5344CB8AC3E}">
        <p14:creationId xmlns:p14="http://schemas.microsoft.com/office/powerpoint/2010/main" val="154611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4">
                <a:extLst>
                  <a:ext uri="{FF2B5EF4-FFF2-40B4-BE49-F238E27FC236}">
                    <a16:creationId xmlns:a16="http://schemas.microsoft.com/office/drawing/2014/main" id="{B8A2D814-3BA6-4113-9BD0-B9CA921CED4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  <m:r>
                      <a:rPr lang="sv-SE" b="0" i="0" cap="none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v-SE" dirty="0"/>
                  <a:t>- </a:t>
                </a:r>
                <a:r>
                  <a:rPr lang="sv-SE" sz="3200" dirty="0"/>
                  <a:t>MOVE ORDERING</a:t>
                </a:r>
                <a:endParaRPr lang="en-SE" dirty="0"/>
              </a:p>
            </p:txBody>
          </p:sp>
        </mc:Choice>
        <mc:Fallback xmlns="">
          <p:sp>
            <p:nvSpPr>
              <p:cNvPr id="5" name="Title 4">
                <a:extLst>
                  <a:ext uri="{FF2B5EF4-FFF2-40B4-BE49-F238E27FC236}">
                    <a16:creationId xmlns:a16="http://schemas.microsoft.com/office/drawing/2014/main" id="{B8A2D814-3BA6-4113-9BD0-B9CA921CED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9F776FE-EC0A-4A6B-A004-F31A12FD05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2205421"/>
                <a:ext cx="10820400" cy="4024125"/>
              </a:xfrm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sv-SE" dirty="0"/>
              </a:p>
              <a:p>
                <a:endParaRPr lang="sv-SE" dirty="0"/>
              </a:p>
              <a:p>
                <a:endParaRPr lang="sv-SE" dirty="0"/>
              </a:p>
              <a:p>
                <a:endParaRPr lang="sv-SE" dirty="0"/>
              </a:p>
              <a:p>
                <a:endParaRPr lang="sv-SE" dirty="0"/>
              </a:p>
              <a:p>
                <a:endParaRPr lang="sv-SE" dirty="0"/>
              </a:p>
              <a:p>
                <a:r>
                  <a:rPr lang="sv-SE" dirty="0"/>
                  <a:t>We could not prune 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sv-SE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sv-SE" dirty="0"/>
                  <a:t>. If the leaf 2 was generated first, we would have pruned the first one (5).</a:t>
                </a:r>
              </a:p>
              <a:p>
                <a:r>
                  <a:rPr lang="sv-SE" dirty="0"/>
                  <a:t>Idea of ordering: Examine the successors that seems to be better.</a:t>
                </a:r>
                <a:endParaRPr lang="en-SE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9F776FE-EC0A-4A6B-A004-F31A12FD05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205421"/>
                <a:ext cx="10820400" cy="4024125"/>
              </a:xfrm>
              <a:blipFill>
                <a:blip r:embed="rId3"/>
                <a:stretch>
                  <a:fillRect l="-619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3" name="Group 82">
            <a:extLst>
              <a:ext uri="{FF2B5EF4-FFF2-40B4-BE49-F238E27FC236}">
                <a16:creationId xmlns:a16="http://schemas.microsoft.com/office/drawing/2014/main" id="{73153AA2-61FA-4764-A6C7-9BD6F5F7F1CD}"/>
              </a:ext>
            </a:extLst>
          </p:cNvPr>
          <p:cNvGrpSpPr/>
          <p:nvPr/>
        </p:nvGrpSpPr>
        <p:grpSpPr>
          <a:xfrm>
            <a:off x="1673370" y="2028695"/>
            <a:ext cx="8274193" cy="2099338"/>
            <a:chOff x="431862" y="1953491"/>
            <a:chExt cx="9813578" cy="3460022"/>
          </a:xfrm>
        </p:grpSpPr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70DE89A9-7670-4991-8872-CE6BD2C9845A}"/>
                </a:ext>
              </a:extLst>
            </p:cNvPr>
            <p:cNvSpPr/>
            <p:nvPr/>
          </p:nvSpPr>
          <p:spPr>
            <a:xfrm>
              <a:off x="5500254" y="1953491"/>
              <a:ext cx="637309" cy="526473"/>
            </a:xfrm>
            <a:prstGeom prst="triangle">
              <a:avLst/>
            </a:prstGeom>
            <a:solidFill>
              <a:schemeClr val="bg1"/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sv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rPr>
                <a:t>A</a:t>
              </a:r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03CBF9B-A27D-406A-A8AB-1A80427B381C}"/>
                </a:ext>
              </a:extLst>
            </p:cNvPr>
            <p:cNvGrpSpPr/>
            <p:nvPr/>
          </p:nvGrpSpPr>
          <p:grpSpPr>
            <a:xfrm>
              <a:off x="2334490" y="3428999"/>
              <a:ext cx="6968837" cy="526474"/>
              <a:chOff x="2334490" y="3428999"/>
              <a:chExt cx="6968837" cy="526474"/>
            </a:xfrm>
          </p:grpSpPr>
          <p:sp>
            <p:nvSpPr>
              <p:cNvPr id="9" name="Flowchart: Merge 8">
                <a:extLst>
                  <a:ext uri="{FF2B5EF4-FFF2-40B4-BE49-F238E27FC236}">
                    <a16:creationId xmlns:a16="http://schemas.microsoft.com/office/drawing/2014/main" id="{976D99F7-1632-4CDB-AEC8-F2FEF63A5A9E}"/>
                  </a:ext>
                </a:extLst>
              </p:cNvPr>
              <p:cNvSpPr/>
              <p:nvPr/>
            </p:nvSpPr>
            <p:spPr>
              <a:xfrm>
                <a:off x="5500254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C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lowchart: Merge 9">
                <a:extLst>
                  <a:ext uri="{FF2B5EF4-FFF2-40B4-BE49-F238E27FC236}">
                    <a16:creationId xmlns:a16="http://schemas.microsoft.com/office/drawing/2014/main" id="{13564454-92D8-42B9-99D4-47A8CF08D099}"/>
                  </a:ext>
                </a:extLst>
              </p:cNvPr>
              <p:cNvSpPr/>
              <p:nvPr/>
            </p:nvSpPr>
            <p:spPr>
              <a:xfrm>
                <a:off x="8666018" y="3428999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D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Flowchart: Merge 10">
                <a:extLst>
                  <a:ext uri="{FF2B5EF4-FFF2-40B4-BE49-F238E27FC236}">
                    <a16:creationId xmlns:a16="http://schemas.microsoft.com/office/drawing/2014/main" id="{73A93392-143F-4594-B3D6-9DC5A974BB7D}"/>
                  </a:ext>
                </a:extLst>
              </p:cNvPr>
              <p:cNvSpPr/>
              <p:nvPr/>
            </p:nvSpPr>
            <p:spPr>
              <a:xfrm>
                <a:off x="2334490" y="3429000"/>
                <a:ext cx="637309" cy="526473"/>
              </a:xfrm>
              <a:prstGeom prst="flowChartMerg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sv-SE" dirty="0">
                    <a:ln>
                      <a:solidFill>
                        <a:schemeClr val="tx1"/>
                      </a:solidFill>
                      <a:prstDash val="sysDash"/>
                    </a:ln>
                    <a:solidFill>
                      <a:schemeClr val="tx1"/>
                    </a:solidFill>
                  </a:rPr>
                  <a:t>B</a:t>
                </a:r>
                <a:endParaRPr lang="en-SE" dirty="0">
                  <a:ln>
                    <a:solidFill>
                      <a:schemeClr val="tx1"/>
                    </a:solidFill>
                    <a:prstDash val="sysDash"/>
                  </a:ln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96EFC0D-104A-4D28-ADF9-3280D203D39E}"/>
                </a:ext>
              </a:extLst>
            </p:cNvPr>
            <p:cNvGrpSpPr/>
            <p:nvPr/>
          </p:nvGrpSpPr>
          <p:grpSpPr>
            <a:xfrm>
              <a:off x="1371598" y="4745178"/>
              <a:ext cx="8873842" cy="526476"/>
              <a:chOff x="1371598" y="4745178"/>
              <a:chExt cx="8873842" cy="526476"/>
            </a:xfrm>
          </p:grpSpPr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0F0A658F-0BD7-4980-85F6-C5898FEDCB82}"/>
                  </a:ext>
                </a:extLst>
              </p:cNvPr>
              <p:cNvSpPr/>
              <p:nvPr/>
            </p:nvSpPr>
            <p:spPr>
              <a:xfrm>
                <a:off x="2334489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A43DD11B-CF29-4E38-BB8A-EFFE38EF949C}"/>
                  </a:ext>
                </a:extLst>
              </p:cNvPr>
              <p:cNvSpPr/>
              <p:nvPr/>
            </p:nvSpPr>
            <p:spPr>
              <a:xfrm>
                <a:off x="329738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EC85B880-22FC-4068-B42C-1148290CF947}"/>
                  </a:ext>
                </a:extLst>
              </p:cNvPr>
              <p:cNvSpPr/>
              <p:nvPr/>
            </p:nvSpPr>
            <p:spPr>
              <a:xfrm>
                <a:off x="1371598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7021A2B-0823-4607-B673-CF048EC6CA58}"/>
                  </a:ext>
                </a:extLst>
              </p:cNvPr>
              <p:cNvSpPr/>
              <p:nvPr/>
            </p:nvSpPr>
            <p:spPr>
              <a:xfrm>
                <a:off x="5500254" y="4745181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8788D4C7-CB1C-450A-9491-C9465E399537}"/>
                  </a:ext>
                </a:extLst>
              </p:cNvPr>
              <p:cNvSpPr/>
              <p:nvPr/>
            </p:nvSpPr>
            <p:spPr>
              <a:xfrm>
                <a:off x="6463145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4787DF99-AF09-428B-844F-F53DF67F6EC7}"/>
                  </a:ext>
                </a:extLst>
              </p:cNvPr>
              <p:cNvSpPr/>
              <p:nvPr/>
            </p:nvSpPr>
            <p:spPr>
              <a:xfrm>
                <a:off x="4537363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19" name="Isosceles Triangle 18">
                <a:extLst>
                  <a:ext uri="{FF2B5EF4-FFF2-40B4-BE49-F238E27FC236}">
                    <a16:creationId xmlns:a16="http://schemas.microsoft.com/office/drawing/2014/main" id="{D8591223-FEB4-4120-A0D8-DFC51B409F6F}"/>
                  </a:ext>
                </a:extLst>
              </p:cNvPr>
              <p:cNvSpPr/>
              <p:nvPr/>
            </p:nvSpPr>
            <p:spPr>
              <a:xfrm>
                <a:off x="8645240" y="4745180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20" name="Isosceles Triangle 19">
                <a:extLst>
                  <a:ext uri="{FF2B5EF4-FFF2-40B4-BE49-F238E27FC236}">
                    <a16:creationId xmlns:a16="http://schemas.microsoft.com/office/drawing/2014/main" id="{1881124F-BCA1-4A99-9775-26B7CB61AFE0}"/>
                  </a:ext>
                </a:extLst>
              </p:cNvPr>
              <p:cNvSpPr/>
              <p:nvPr/>
            </p:nvSpPr>
            <p:spPr>
              <a:xfrm>
                <a:off x="9608131" y="4745179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id="{6801C592-7401-4F93-8384-D22152467780}"/>
                  </a:ext>
                </a:extLst>
              </p:cNvPr>
              <p:cNvSpPr/>
              <p:nvPr/>
            </p:nvSpPr>
            <p:spPr>
              <a:xfrm>
                <a:off x="7682349" y="4745178"/>
                <a:ext cx="637309" cy="526473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E">
                  <a:ln>
                    <a:solidFill>
                      <a:schemeClr val="tx1"/>
                    </a:solidFill>
                    <a:prstDash val="sysDash"/>
                  </a:ln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B5C5934-BF0B-4FCA-97C1-4EBE35DE8EFB}"/>
                </a:ext>
              </a:extLst>
            </p:cNvPr>
            <p:cNvGrpSpPr/>
            <p:nvPr/>
          </p:nvGrpSpPr>
          <p:grpSpPr>
            <a:xfrm>
              <a:off x="2653145" y="2479964"/>
              <a:ext cx="6463146" cy="949036"/>
              <a:chOff x="2653145" y="2479964"/>
              <a:chExt cx="6463146" cy="949036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AF34C5AE-2EA5-4BF9-ACE4-34A29F224AF6}"/>
                  </a:ext>
                </a:extLst>
              </p:cNvPr>
              <p:cNvCxnSpPr>
                <a:stCxn id="7" idx="3"/>
                <a:endCxn id="11" idx="0"/>
              </p:cNvCxnSpPr>
              <p:nvPr/>
            </p:nvCxnSpPr>
            <p:spPr>
              <a:xfrm flipH="1">
                <a:off x="2653145" y="2479964"/>
                <a:ext cx="3165764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9DEAE81E-FF6A-40C2-AB5F-2CBC77BABADE}"/>
                  </a:ext>
                </a:extLst>
              </p:cNvPr>
              <p:cNvCxnSpPr>
                <a:stCxn id="7" idx="3"/>
                <a:endCxn id="9" idx="0"/>
              </p:cNvCxnSpPr>
              <p:nvPr/>
            </p:nvCxnSpPr>
            <p:spPr>
              <a:xfrm>
                <a:off x="5818909" y="2479964"/>
                <a:ext cx="0" cy="94903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E20CF93-AD08-479E-B346-7ACFC6CFD2E6}"/>
                  </a:ext>
                </a:extLst>
              </p:cNvPr>
              <p:cNvCxnSpPr>
                <a:stCxn id="7" idx="3"/>
              </p:cNvCxnSpPr>
              <p:nvPr/>
            </p:nvCxnSpPr>
            <p:spPr>
              <a:xfrm>
                <a:off x="5818909" y="2479964"/>
                <a:ext cx="3297382" cy="949035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C4BA0D2-71D7-4FBC-8AF3-3BF042A99405}"/>
                </a:ext>
              </a:extLst>
            </p:cNvPr>
            <p:cNvGrpSpPr/>
            <p:nvPr/>
          </p:nvGrpSpPr>
          <p:grpSpPr>
            <a:xfrm>
              <a:off x="1690253" y="3955471"/>
              <a:ext cx="8236533" cy="789710"/>
              <a:chOff x="1690253" y="3955471"/>
              <a:chExt cx="8236533" cy="789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C7B0362-0655-4A7B-9DA5-8C73EA7292E6}"/>
                  </a:ext>
                </a:extLst>
              </p:cNvPr>
              <p:cNvCxnSpPr>
                <a:stCxn id="11" idx="2"/>
                <a:endCxn id="15" idx="0"/>
              </p:cNvCxnSpPr>
              <p:nvPr/>
            </p:nvCxnSpPr>
            <p:spPr>
              <a:xfrm flipH="1">
                <a:off x="1690253" y="3955473"/>
                <a:ext cx="962892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86616C03-8458-4B92-AE0C-42679A3EDFA6}"/>
                  </a:ext>
                </a:extLst>
              </p:cNvPr>
              <p:cNvCxnSpPr>
                <a:stCxn id="11" idx="2"/>
                <a:endCxn id="13" idx="0"/>
              </p:cNvCxnSpPr>
              <p:nvPr/>
            </p:nvCxnSpPr>
            <p:spPr>
              <a:xfrm flipH="1">
                <a:off x="2653144" y="3955473"/>
                <a:ext cx="1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1352C1B-6ACB-4AE2-A2D1-24CDCE2D1B73}"/>
                  </a:ext>
                </a:extLst>
              </p:cNvPr>
              <p:cNvCxnSpPr>
                <a:stCxn id="11" idx="2"/>
                <a:endCxn id="14" idx="0"/>
              </p:cNvCxnSpPr>
              <p:nvPr/>
            </p:nvCxnSpPr>
            <p:spPr>
              <a:xfrm>
                <a:off x="2653145" y="3955473"/>
                <a:ext cx="962890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4EE59A8-26BE-4A58-9A0B-0F934841C16B}"/>
                  </a:ext>
                </a:extLst>
              </p:cNvPr>
              <p:cNvCxnSpPr>
                <a:stCxn id="9" idx="2"/>
                <a:endCxn id="18" idx="0"/>
              </p:cNvCxnSpPr>
              <p:nvPr/>
            </p:nvCxnSpPr>
            <p:spPr>
              <a:xfrm flipH="1">
                <a:off x="4856018" y="3955473"/>
                <a:ext cx="962891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8CCB2E1-81E2-427E-9D1C-87D0F4A1A668}"/>
                  </a:ext>
                </a:extLst>
              </p:cNvPr>
              <p:cNvCxnSpPr>
                <a:stCxn id="9" idx="2"/>
                <a:endCxn id="16" idx="0"/>
              </p:cNvCxnSpPr>
              <p:nvPr/>
            </p:nvCxnSpPr>
            <p:spPr>
              <a:xfrm>
                <a:off x="5818909" y="3955473"/>
                <a:ext cx="0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F268F35-DD89-4489-8694-F42C8E3B2AF6}"/>
                  </a:ext>
                </a:extLst>
              </p:cNvPr>
              <p:cNvCxnSpPr>
                <a:cxnSpLocks/>
                <a:stCxn id="9" idx="2"/>
                <a:endCxn id="17" idx="0"/>
              </p:cNvCxnSpPr>
              <p:nvPr/>
            </p:nvCxnSpPr>
            <p:spPr>
              <a:xfrm>
                <a:off x="5818909" y="3955473"/>
                <a:ext cx="962891" cy="789707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1B6EDBE7-E9D9-474C-A584-FB99A53F9143}"/>
                  </a:ext>
                </a:extLst>
              </p:cNvPr>
              <p:cNvCxnSpPr>
                <a:stCxn id="10" idx="2"/>
                <a:endCxn id="21" idx="0"/>
              </p:cNvCxnSpPr>
              <p:nvPr/>
            </p:nvCxnSpPr>
            <p:spPr>
              <a:xfrm flipH="1">
                <a:off x="8001004" y="3955472"/>
                <a:ext cx="983669" cy="789706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6DEC72D-1450-453C-8729-E74498606FFD}"/>
                  </a:ext>
                </a:extLst>
              </p:cNvPr>
              <p:cNvCxnSpPr>
                <a:stCxn id="10" idx="2"/>
                <a:endCxn id="19" idx="0"/>
              </p:cNvCxnSpPr>
              <p:nvPr/>
            </p:nvCxnSpPr>
            <p:spPr>
              <a:xfrm flipH="1">
                <a:off x="8963895" y="3955472"/>
                <a:ext cx="20778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00C37B44-6870-45EF-AED0-16A2DC651DF3}"/>
                  </a:ext>
                </a:extLst>
              </p:cNvPr>
              <p:cNvCxnSpPr>
                <a:endCxn id="20" idx="0"/>
              </p:cNvCxnSpPr>
              <p:nvPr/>
            </p:nvCxnSpPr>
            <p:spPr>
              <a:xfrm>
                <a:off x="8984671" y="3955471"/>
                <a:ext cx="942115" cy="789708"/>
              </a:xfrm>
              <a:prstGeom prst="line">
                <a:avLst/>
              </a:prstGeom>
              <a:ln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E53BDF8-E7DA-4F02-8667-4B986EF973FE}"/>
                    </a:ext>
                  </a:extLst>
                </p:cNvPr>
                <p:cNvSpPr txBox="1"/>
                <p:nvPr/>
              </p:nvSpPr>
              <p:spPr>
                <a:xfrm>
                  <a:off x="3650606" y="2530824"/>
                  <a:ext cx="568166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E53BDF8-E7DA-4F02-8667-4B986EF973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50606" y="2530824"/>
                  <a:ext cx="568166" cy="608714"/>
                </a:xfrm>
                <a:prstGeom prst="rect">
                  <a:avLst/>
                </a:prstGeom>
                <a:blipFill>
                  <a:blip r:embed="rId4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EEA9DF1-4A84-48D3-B2B9-99D101393398}"/>
                    </a:ext>
                  </a:extLst>
                </p:cNvPr>
                <p:cNvSpPr txBox="1"/>
                <p:nvPr/>
              </p:nvSpPr>
              <p:spPr>
                <a:xfrm>
                  <a:off x="5289467" y="2811377"/>
                  <a:ext cx="574477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EEA9DF1-4A84-48D3-B2B9-99D1013933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89467" y="2811377"/>
                  <a:ext cx="574477" cy="608714"/>
                </a:xfrm>
                <a:prstGeom prst="rect">
                  <a:avLst/>
                </a:prstGeom>
                <a:blipFill>
                  <a:blip r:embed="rId5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4480C8EB-C46D-4A37-A738-FC4619006B82}"/>
                    </a:ext>
                  </a:extLst>
                </p:cNvPr>
                <p:cNvSpPr txBox="1"/>
                <p:nvPr/>
              </p:nvSpPr>
              <p:spPr>
                <a:xfrm>
                  <a:off x="8038927" y="2662441"/>
                  <a:ext cx="574477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4480C8EB-C46D-4A37-A738-FC4619006B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38927" y="2662441"/>
                  <a:ext cx="574477" cy="608714"/>
                </a:xfrm>
                <a:prstGeom prst="rect">
                  <a:avLst/>
                </a:prstGeom>
                <a:blipFill>
                  <a:blip r:embed="rId6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499FB878-01E7-4C4A-9CA6-965809ECD5A8}"/>
                    </a:ext>
                  </a:extLst>
                </p:cNvPr>
                <p:cNvSpPr txBox="1"/>
                <p:nvPr/>
              </p:nvSpPr>
              <p:spPr>
                <a:xfrm>
                  <a:off x="1520917" y="4034040"/>
                  <a:ext cx="555694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499FB878-01E7-4C4A-9CA6-965809ECD5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0917" y="4034040"/>
                  <a:ext cx="555694" cy="608714"/>
                </a:xfrm>
                <a:prstGeom prst="rect">
                  <a:avLst/>
                </a:prstGeom>
                <a:blipFill>
                  <a:blip r:embed="rId7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1DD37040-FF18-406A-BF28-7F7A43A6210F}"/>
                    </a:ext>
                  </a:extLst>
                </p:cNvPr>
                <p:cNvSpPr txBox="1"/>
                <p:nvPr/>
              </p:nvSpPr>
              <p:spPr>
                <a:xfrm>
                  <a:off x="2143869" y="4297279"/>
                  <a:ext cx="562006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1DD37040-FF18-406A-BF28-7F7A43A6210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43869" y="4297279"/>
                  <a:ext cx="562006" cy="608714"/>
                </a:xfrm>
                <a:prstGeom prst="rect">
                  <a:avLst/>
                </a:prstGeom>
                <a:blipFill>
                  <a:blip r:embed="rId8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652390D-D992-4DA5-A5A7-B3331562BCFE}"/>
                    </a:ext>
                  </a:extLst>
                </p:cNvPr>
                <p:cNvSpPr txBox="1"/>
                <p:nvPr/>
              </p:nvSpPr>
              <p:spPr>
                <a:xfrm>
                  <a:off x="3063739" y="3980993"/>
                  <a:ext cx="562006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652390D-D992-4DA5-A5A7-B3331562BC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63739" y="3980993"/>
                  <a:ext cx="562006" cy="608714"/>
                </a:xfrm>
                <a:prstGeom prst="rect">
                  <a:avLst/>
                </a:prstGeom>
                <a:blipFill>
                  <a:blip r:embed="rId9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637B6C2C-31A2-4DF9-8670-9E4B1AE3E044}"/>
                    </a:ext>
                  </a:extLst>
                </p:cNvPr>
                <p:cNvSpPr txBox="1"/>
                <p:nvPr/>
              </p:nvSpPr>
              <p:spPr>
                <a:xfrm>
                  <a:off x="4777439" y="4072144"/>
                  <a:ext cx="534856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637B6C2C-31A2-4DF9-8670-9E4B1AE3E04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7439" y="4072144"/>
                  <a:ext cx="534856" cy="608714"/>
                </a:xfrm>
                <a:prstGeom prst="rect">
                  <a:avLst/>
                </a:prstGeom>
                <a:blipFill>
                  <a:blip r:embed="rId10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BC5419FD-6798-418A-81CA-80F43011C27F}"/>
                    </a:ext>
                  </a:extLst>
                </p:cNvPr>
                <p:cNvSpPr txBox="1"/>
                <p:nvPr/>
              </p:nvSpPr>
              <p:spPr>
                <a:xfrm>
                  <a:off x="5400390" y="4335383"/>
                  <a:ext cx="541168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BC5419FD-6798-418A-81CA-80F43011C27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00390" y="4335383"/>
                  <a:ext cx="541168" cy="608714"/>
                </a:xfrm>
                <a:prstGeom prst="rect">
                  <a:avLst/>
                </a:prstGeom>
                <a:blipFill>
                  <a:blip r:embed="rId11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B9AAE5A-66A0-436F-B57A-33F3AC879BBC}"/>
                    </a:ext>
                  </a:extLst>
                </p:cNvPr>
                <p:cNvSpPr txBox="1"/>
                <p:nvPr/>
              </p:nvSpPr>
              <p:spPr>
                <a:xfrm>
                  <a:off x="6320262" y="4019097"/>
                  <a:ext cx="541168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B9AAE5A-66A0-436F-B57A-33F3AC879B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0262" y="4019097"/>
                  <a:ext cx="541168" cy="608714"/>
                </a:xfrm>
                <a:prstGeom prst="rect">
                  <a:avLst/>
                </a:prstGeom>
                <a:blipFill>
                  <a:blip r:embed="rId12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CE7A9E90-C0F1-4C90-9BC9-6889077E76DC}"/>
                    </a:ext>
                  </a:extLst>
                </p:cNvPr>
                <p:cNvSpPr txBox="1"/>
                <p:nvPr/>
              </p:nvSpPr>
              <p:spPr>
                <a:xfrm>
                  <a:off x="7864612" y="4072144"/>
                  <a:ext cx="573869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CE7A9E90-C0F1-4C90-9BC9-6889077E7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64612" y="4072144"/>
                  <a:ext cx="573869" cy="608714"/>
                </a:xfrm>
                <a:prstGeom prst="rect">
                  <a:avLst/>
                </a:prstGeom>
                <a:blipFill>
                  <a:blip r:embed="rId13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DD82646-7ED2-4D12-B09D-7856301C51DA}"/>
                    </a:ext>
                  </a:extLst>
                </p:cNvPr>
                <p:cNvSpPr txBox="1"/>
                <p:nvPr/>
              </p:nvSpPr>
              <p:spPr>
                <a:xfrm>
                  <a:off x="8487564" y="4335383"/>
                  <a:ext cx="580182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DD82646-7ED2-4D12-B09D-7856301C51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87564" y="4335383"/>
                  <a:ext cx="580182" cy="608714"/>
                </a:xfrm>
                <a:prstGeom prst="rect">
                  <a:avLst/>
                </a:prstGeom>
                <a:blipFill>
                  <a:blip r:embed="rId14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CDA763B-14C3-4898-9634-A7F071E8A001}"/>
                    </a:ext>
                  </a:extLst>
                </p:cNvPr>
                <p:cNvSpPr txBox="1"/>
                <p:nvPr/>
              </p:nvSpPr>
              <p:spPr>
                <a:xfrm>
                  <a:off x="9407434" y="4019097"/>
                  <a:ext cx="580182" cy="6087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SE" dirty="0"/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CDA763B-14C3-4898-9634-A7F071E8A0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07434" y="4019097"/>
                  <a:ext cx="580182" cy="608714"/>
                </a:xfrm>
                <a:prstGeom prst="rect">
                  <a:avLst/>
                </a:prstGeom>
                <a:blipFill>
                  <a:blip r:embed="rId15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S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F5970B46-31B3-4DEB-A1F4-3224B936B8A5}"/>
                </a:ext>
              </a:extLst>
            </p:cNvPr>
            <p:cNvSpPr/>
            <p:nvPr/>
          </p:nvSpPr>
          <p:spPr>
            <a:xfrm>
              <a:off x="2330964" y="4748644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 sz="700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4B9CB351-8522-4E03-AB2B-CB70CAAD1795}"/>
                </a:ext>
              </a:extLst>
            </p:cNvPr>
            <p:cNvSpPr/>
            <p:nvPr/>
          </p:nvSpPr>
          <p:spPr>
            <a:xfrm>
              <a:off x="3297379" y="4745178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3FEAAE01-6E91-4A63-B434-B0D15E8EB49D}"/>
                </a:ext>
              </a:extLst>
            </p:cNvPr>
            <p:cNvSpPr/>
            <p:nvPr/>
          </p:nvSpPr>
          <p:spPr>
            <a:xfrm>
              <a:off x="1371598" y="4770609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439C4305-7D81-4B14-9900-F11D2813F17E}"/>
                </a:ext>
              </a:extLst>
            </p:cNvPr>
            <p:cNvSpPr/>
            <p:nvPr/>
          </p:nvSpPr>
          <p:spPr>
            <a:xfrm>
              <a:off x="7682348" y="4770608"/>
              <a:ext cx="637309" cy="526473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085E7BD3-082D-4F7D-BFC7-F37DD797AC18}"/>
                </a:ext>
              </a:extLst>
            </p:cNvPr>
            <p:cNvSpPr/>
            <p:nvPr/>
          </p:nvSpPr>
          <p:spPr>
            <a:xfrm>
              <a:off x="4532834" y="4759032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B4B434FF-60B4-43E9-B1EF-FED26C91F4DE}"/>
                </a:ext>
              </a:extLst>
            </p:cNvPr>
            <p:cNvSpPr/>
            <p:nvPr/>
          </p:nvSpPr>
          <p:spPr>
            <a:xfrm>
              <a:off x="8655629" y="4737937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SE" dirty="0">
                <a:ln>
                  <a:solidFill>
                    <a:schemeClr val="tx1"/>
                  </a:solidFill>
                  <a:prstDash val="sysDash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54" name="Flowchart: Merge 53">
              <a:extLst>
                <a:ext uri="{FF2B5EF4-FFF2-40B4-BE49-F238E27FC236}">
                  <a16:creationId xmlns:a16="http://schemas.microsoft.com/office/drawing/2014/main" id="{270F2AE4-C3F6-44C2-B836-CA765A73C6BF}"/>
                </a:ext>
              </a:extLst>
            </p:cNvPr>
            <p:cNvSpPr/>
            <p:nvPr/>
          </p:nvSpPr>
          <p:spPr>
            <a:xfrm>
              <a:off x="5497303" y="3431048"/>
              <a:ext cx="637309" cy="526473"/>
            </a:xfrm>
            <a:prstGeom prst="flowChartMerg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55" name="Flowchart: Merge 54">
              <a:extLst>
                <a:ext uri="{FF2B5EF4-FFF2-40B4-BE49-F238E27FC236}">
                  <a16:creationId xmlns:a16="http://schemas.microsoft.com/office/drawing/2014/main" id="{C0C37B14-17F1-4305-9C9E-AD4E7F3E38B4}"/>
                </a:ext>
              </a:extLst>
            </p:cNvPr>
            <p:cNvSpPr/>
            <p:nvPr/>
          </p:nvSpPr>
          <p:spPr>
            <a:xfrm>
              <a:off x="2331539" y="3435925"/>
              <a:ext cx="637309" cy="526473"/>
            </a:xfrm>
            <a:prstGeom prst="flowChartMerg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0C29DEC5-95E2-4891-88FC-982DBB60E203}"/>
                </a:ext>
              </a:extLst>
            </p:cNvPr>
            <p:cNvSpPr/>
            <p:nvPr/>
          </p:nvSpPr>
          <p:spPr>
            <a:xfrm>
              <a:off x="5489872" y="1962276"/>
              <a:ext cx="637309" cy="526473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50C0E44-F394-4F9B-8EEA-3F7A83AA0AB1}"/>
                </a:ext>
              </a:extLst>
            </p:cNvPr>
            <p:cNvCxnSpPr/>
            <p:nvPr/>
          </p:nvCxnSpPr>
          <p:spPr>
            <a:xfrm flipH="1">
              <a:off x="1679864" y="3962400"/>
              <a:ext cx="962892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A57EA1-E43E-4F91-AC32-B4D2D0A528FD}"/>
                </a:ext>
              </a:extLst>
            </p:cNvPr>
            <p:cNvCxnSpPr/>
            <p:nvPr/>
          </p:nvCxnSpPr>
          <p:spPr>
            <a:xfrm flipH="1">
              <a:off x="2656485" y="3962398"/>
              <a:ext cx="1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FD8C8A4-5FE9-4FE6-B672-208B8DCFDFF7}"/>
                </a:ext>
              </a:extLst>
            </p:cNvPr>
            <p:cNvCxnSpPr/>
            <p:nvPr/>
          </p:nvCxnSpPr>
          <p:spPr>
            <a:xfrm>
              <a:off x="2662467" y="3969325"/>
              <a:ext cx="962890" cy="789707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7BCC13F-B152-4A9D-8B37-D7E7DE788738}"/>
                </a:ext>
              </a:extLst>
            </p:cNvPr>
            <p:cNvCxnSpPr/>
            <p:nvPr/>
          </p:nvCxnSpPr>
          <p:spPr>
            <a:xfrm flipH="1">
              <a:off x="4842165" y="3969325"/>
              <a:ext cx="962891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2F8A345-3B2A-4D2A-9C4B-72CF495BFC7D}"/>
                </a:ext>
              </a:extLst>
            </p:cNvPr>
            <p:cNvCxnSpPr/>
            <p:nvPr/>
          </p:nvCxnSpPr>
          <p:spPr>
            <a:xfrm flipH="1">
              <a:off x="7994077" y="3969956"/>
              <a:ext cx="983669" cy="78970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E635C8-59B9-419F-A1A1-6B4B2C67AAD3}"/>
                </a:ext>
              </a:extLst>
            </p:cNvPr>
            <p:cNvCxnSpPr/>
            <p:nvPr/>
          </p:nvCxnSpPr>
          <p:spPr>
            <a:xfrm flipH="1">
              <a:off x="8960431" y="3969233"/>
              <a:ext cx="20778" cy="789708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991128-8C6E-4681-AFDE-D34EE7EBF024}"/>
                </a:ext>
              </a:extLst>
            </p:cNvPr>
            <p:cNvCxnSpPr/>
            <p:nvPr/>
          </p:nvCxnSpPr>
          <p:spPr>
            <a:xfrm flipH="1">
              <a:off x="2632401" y="2484617"/>
              <a:ext cx="3165764" cy="94903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708F89D-EB9C-4877-9DA2-23FB66BB7EC6}"/>
                </a:ext>
              </a:extLst>
            </p:cNvPr>
            <p:cNvCxnSpPr/>
            <p:nvPr/>
          </p:nvCxnSpPr>
          <p:spPr>
            <a:xfrm>
              <a:off x="5817740" y="2486889"/>
              <a:ext cx="0" cy="949036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04959EC-CF8D-4561-974C-99E606F44284}"/>
                </a:ext>
              </a:extLst>
            </p:cNvPr>
            <p:cNvSpPr txBox="1"/>
            <p:nvPr/>
          </p:nvSpPr>
          <p:spPr>
            <a:xfrm>
              <a:off x="2338012" y="4775702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12</a:t>
              </a:r>
              <a:endParaRPr lang="en-SE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236AEA-5439-4967-9F77-79161217B1A1}"/>
                </a:ext>
              </a:extLst>
            </p:cNvPr>
            <p:cNvSpPr txBox="1"/>
            <p:nvPr/>
          </p:nvSpPr>
          <p:spPr>
            <a:xfrm>
              <a:off x="5507190" y="1970708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3</a:t>
              </a:r>
              <a:endParaRPr lang="en-SE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A01F841-5B21-471C-8268-B549CB9E37D8}"/>
                </a:ext>
              </a:extLst>
            </p:cNvPr>
            <p:cNvSpPr txBox="1"/>
            <p:nvPr/>
          </p:nvSpPr>
          <p:spPr>
            <a:xfrm>
              <a:off x="3344466" y="4793558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8</a:t>
              </a:r>
              <a:endParaRPr lang="en-SE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E0C9182-B1A9-41FB-95FE-19D3D7B1115E}"/>
                </a:ext>
              </a:extLst>
            </p:cNvPr>
            <p:cNvSpPr txBox="1"/>
            <p:nvPr/>
          </p:nvSpPr>
          <p:spPr>
            <a:xfrm>
              <a:off x="4546351" y="4783676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2</a:t>
              </a:r>
              <a:endParaRPr lang="en-SE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8D3FC93-6A03-4291-96A8-E4FAE5F70419}"/>
                </a:ext>
              </a:extLst>
            </p:cNvPr>
            <p:cNvSpPr txBox="1"/>
            <p:nvPr/>
          </p:nvSpPr>
          <p:spPr>
            <a:xfrm>
              <a:off x="7703467" y="4804125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5</a:t>
              </a:r>
              <a:endParaRPr lang="en-SE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239E3B8-DE9B-4CFF-A75D-191B77E838B2}"/>
                </a:ext>
              </a:extLst>
            </p:cNvPr>
            <p:cNvSpPr txBox="1"/>
            <p:nvPr/>
          </p:nvSpPr>
          <p:spPr>
            <a:xfrm>
              <a:off x="2361268" y="3344486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3</a:t>
              </a:r>
              <a:endParaRPr lang="en-SE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4FFF6DE-AA1B-4900-904B-24C8A81BE30D}"/>
                </a:ext>
              </a:extLst>
            </p:cNvPr>
            <p:cNvSpPr txBox="1"/>
            <p:nvPr/>
          </p:nvSpPr>
          <p:spPr>
            <a:xfrm>
              <a:off x="5512142" y="3327573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2</a:t>
              </a:r>
              <a:endParaRPr lang="en-SE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E492B2-C633-4CF8-B805-E0323934F5BB}"/>
                </a:ext>
              </a:extLst>
            </p:cNvPr>
            <p:cNvSpPr txBox="1"/>
            <p:nvPr/>
          </p:nvSpPr>
          <p:spPr>
            <a:xfrm>
              <a:off x="8700654" y="4772235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2</a:t>
              </a:r>
              <a:endParaRPr lang="en-SE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33EA529-1EB7-46FE-AF5F-6DCA3BFAAF40}"/>
                </a:ext>
              </a:extLst>
            </p:cNvPr>
            <p:cNvSpPr txBox="1"/>
            <p:nvPr/>
          </p:nvSpPr>
          <p:spPr>
            <a:xfrm>
              <a:off x="1410762" y="4804799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3</a:t>
              </a:r>
              <a:endParaRPr lang="en-SE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8CF7781-CFBC-4D20-921C-9665997A45B2}"/>
                </a:ext>
              </a:extLst>
            </p:cNvPr>
            <p:cNvSpPr txBox="1"/>
            <p:nvPr/>
          </p:nvSpPr>
          <p:spPr>
            <a:xfrm>
              <a:off x="431862" y="2073967"/>
              <a:ext cx="840727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MAX</a:t>
              </a:r>
              <a:endParaRPr lang="en-SE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0617E21-BD3F-4BFF-B083-89F4128CCCBC}"/>
                </a:ext>
              </a:extLst>
            </p:cNvPr>
            <p:cNvSpPr txBox="1"/>
            <p:nvPr/>
          </p:nvSpPr>
          <p:spPr>
            <a:xfrm>
              <a:off x="432310" y="3387875"/>
              <a:ext cx="736160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MIN</a:t>
              </a:r>
              <a:endParaRPr lang="en-SE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A0D4EF0B-0B9F-425C-A436-BE193A42B2D0}"/>
                </a:ext>
              </a:extLst>
            </p:cNvPr>
            <p:cNvSpPr txBox="1"/>
            <p:nvPr/>
          </p:nvSpPr>
          <p:spPr>
            <a:xfrm>
              <a:off x="4573529" y="2063558"/>
              <a:ext cx="869245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[3, 3]</a:t>
              </a:r>
              <a:endParaRPr lang="en-SE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F1C5AB0-173C-4D62-A416-E20C94E6CD69}"/>
                </a:ext>
              </a:extLst>
            </p:cNvPr>
            <p:cNvSpPr txBox="1"/>
            <p:nvPr/>
          </p:nvSpPr>
          <p:spPr>
            <a:xfrm>
              <a:off x="4635053" y="3497067"/>
              <a:ext cx="808406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[-, 2]</a:t>
              </a:r>
              <a:endParaRPr lang="en-SE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C218CBE-051C-4135-85C0-FC6C9D8AF047}"/>
                </a:ext>
              </a:extLst>
            </p:cNvPr>
            <p:cNvSpPr txBox="1"/>
            <p:nvPr/>
          </p:nvSpPr>
          <p:spPr>
            <a:xfrm>
              <a:off x="1539339" y="3567639"/>
              <a:ext cx="869245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[3, 3]</a:t>
              </a:r>
              <a:endParaRPr lang="en-SE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15D949E-6C9A-4134-94F3-55D42A993BBD}"/>
                </a:ext>
              </a:extLst>
            </p:cNvPr>
            <p:cNvSpPr txBox="1"/>
            <p:nvPr/>
          </p:nvSpPr>
          <p:spPr>
            <a:xfrm>
              <a:off x="7889102" y="3512307"/>
              <a:ext cx="808406" cy="608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v-SE" dirty="0"/>
                <a:t>[-, 2]</a:t>
              </a:r>
              <a:endParaRPr lang="en-SE" dirty="0"/>
            </a:p>
          </p:txBody>
        </p:sp>
        <p:sp>
          <p:nvSpPr>
            <p:cNvPr id="80" name="Flowchart: Merge 79">
              <a:extLst>
                <a:ext uri="{FF2B5EF4-FFF2-40B4-BE49-F238E27FC236}">
                  <a16:creationId xmlns:a16="http://schemas.microsoft.com/office/drawing/2014/main" id="{75C247BA-B3FE-489B-8478-B93461D1A1DC}"/>
                </a:ext>
              </a:extLst>
            </p:cNvPr>
            <p:cNvSpPr/>
            <p:nvPr/>
          </p:nvSpPr>
          <p:spPr>
            <a:xfrm>
              <a:off x="8659093" y="3428996"/>
              <a:ext cx="637309" cy="526473"/>
            </a:xfrm>
            <a:prstGeom prst="flowChartMerg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SE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6F6D0A7-2F03-4060-AA93-833AC214D609}"/>
                </a:ext>
              </a:extLst>
            </p:cNvPr>
            <p:cNvSpPr txBox="1"/>
            <p:nvPr/>
          </p:nvSpPr>
          <p:spPr>
            <a:xfrm>
              <a:off x="8659884" y="3304434"/>
              <a:ext cx="602673" cy="60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dirty="0"/>
                <a:t>2</a:t>
              </a:r>
              <a:endParaRPr lang="en-SE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ADC70B6-5334-4295-8EE0-D32BB202CDCC}"/>
                </a:ext>
              </a:extLst>
            </p:cNvPr>
            <p:cNvCxnSpPr/>
            <p:nvPr/>
          </p:nvCxnSpPr>
          <p:spPr>
            <a:xfrm>
              <a:off x="5818908" y="2472719"/>
              <a:ext cx="3297382" cy="949035"/>
            </a:xfrm>
            <a:prstGeom prst="line">
              <a:avLst/>
            </a:prstGeom>
            <a:ln w="19050"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04706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B42E4CC-D241-42C6-92B6-DF834BD314A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  <m: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v-SE" dirty="0"/>
                  <a:t>- </a:t>
                </a:r>
                <a:r>
                  <a:rPr lang="sv-SE" sz="3200" dirty="0"/>
                  <a:t>MOVE ORDERING (2)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B42E4CC-D241-42C6-92B6-DF834BD31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E6A22-E133-456B-AAEF-C1C95E628F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sv-SE" dirty="0"/>
                  <a:t>If the </a:t>
                </a:r>
                <a:r>
                  <a:rPr lang="sv-SE" b="1" dirty="0"/>
                  <a:t>worst ordering </a:t>
                </a:r>
                <a:r>
                  <a:rPr lang="sv-SE" dirty="0"/>
                  <a:t>is selected, no pruning happens.</a:t>
                </a:r>
              </a:p>
              <a:p>
                <a:pPr lvl="1"/>
                <a:r>
                  <a:rPr lang="sv-SE" dirty="0"/>
                  <a:t>The best moves will be at the right all the time</a:t>
                </a:r>
              </a:p>
              <a:p>
                <a:pPr lvl="1"/>
                <a:r>
                  <a:rPr lang="sv-SE" dirty="0"/>
                  <a:t>Complexity: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v-S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sv-SE" dirty="0"/>
              </a:p>
              <a:p>
                <a:pPr lvl="1"/>
                <a:endParaRPr lang="sv-SE" dirty="0"/>
              </a:p>
              <a:p>
                <a:r>
                  <a:rPr lang="sv-SE" dirty="0"/>
                  <a:t>If the </a:t>
                </a:r>
                <a:r>
                  <a:rPr lang="sv-SE" b="1" dirty="0"/>
                  <a:t>ideal ordering </a:t>
                </a:r>
                <a:r>
                  <a:rPr lang="sv-SE" dirty="0"/>
                  <a:t>is selected, lots of pruning happens.</a:t>
                </a:r>
              </a:p>
              <a:p>
                <a:pPr lvl="1"/>
                <a:r>
                  <a:rPr lang="sv-SE" dirty="0"/>
                  <a:t>The best moves are at the left all the time.</a:t>
                </a:r>
              </a:p>
              <a:p>
                <a:pPr lvl="1"/>
                <a:r>
                  <a:rPr lang="sv-SE" dirty="0"/>
                  <a:t>Complexity: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sv-SE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endParaRPr lang="sv-SE" dirty="0"/>
              </a:p>
              <a:p>
                <a:pPr lvl="1"/>
                <a:endParaRPr lang="sv-SE" dirty="0"/>
              </a:p>
              <a:p>
                <a:r>
                  <a:rPr lang="sv-SE" dirty="0"/>
                  <a:t>With </a:t>
                </a:r>
                <a:r>
                  <a:rPr lang="sv-SE" b="1" dirty="0"/>
                  <a:t>random ordering</a:t>
                </a:r>
              </a:p>
              <a:p>
                <a:pPr lvl="1"/>
                <a:r>
                  <a:rPr lang="sv-SE" dirty="0"/>
                  <a:t>Sometimes solutions will be at the right and sometimes at the left</a:t>
                </a:r>
              </a:p>
              <a:p>
                <a:pPr lvl="1"/>
                <a:r>
                  <a:rPr lang="sv-SE" dirty="0"/>
                  <a:t>Complexity: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/4</m:t>
                        </m:r>
                      </m:sup>
                    </m:sSup>
                  </m:oMath>
                </a14:m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E6A22-E133-456B-AAEF-C1C95E628F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76" t="-1970" b="-1515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87996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B42E4CC-D241-42C6-92B6-DF834BD314A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  <m: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v-SE" dirty="0"/>
                  <a:t>- </a:t>
                </a:r>
                <a:r>
                  <a:rPr lang="sv-SE" sz="3200" dirty="0"/>
                  <a:t>MOVE ORDERING (3)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B42E4CC-D241-42C6-92B6-DF834BD31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E6A22-E133-456B-AAEF-C1C95E628F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10820400" cy="4441767"/>
              </a:xfrm>
            </p:spPr>
            <p:txBody>
              <a:bodyPr>
                <a:normAutofit/>
              </a:bodyPr>
              <a:lstStyle/>
              <a:p>
                <a:r>
                  <a:rPr lang="sv-SE" dirty="0"/>
                  <a:t>How to find the best ordering:</a:t>
                </a:r>
              </a:p>
              <a:p>
                <a:endParaRPr lang="sv-SE" dirty="0"/>
              </a:p>
              <a:p>
                <a:pPr lvl="1"/>
                <a:r>
                  <a:rPr lang="sv-SE" dirty="0"/>
                  <a:t>Use </a:t>
                </a:r>
                <a:r>
                  <a:rPr lang="sv-SE" b="1" dirty="0"/>
                  <a:t>domain knowledge </a:t>
                </a:r>
                <a:r>
                  <a:rPr lang="sv-SE" dirty="0"/>
                  <a:t>to create a simple function.</a:t>
                </a:r>
              </a:p>
              <a:p>
                <a:pPr lvl="2"/>
                <a:r>
                  <a:rPr lang="sv-SE" dirty="0"/>
                  <a:t>i.e. In chess, captures first, then threats, then forward moves, then backward moves</a:t>
                </a:r>
              </a:p>
              <a:p>
                <a:pPr lvl="2"/>
                <a:endParaRPr lang="sv-SE" dirty="0"/>
              </a:p>
              <a:p>
                <a:pPr lvl="1"/>
                <a:r>
                  <a:rPr lang="sv-SE" dirty="0"/>
                  <a:t>Check </a:t>
                </a:r>
                <a:r>
                  <a:rPr lang="sv-SE" b="1" dirty="0"/>
                  <a:t>past moves</a:t>
                </a:r>
                <a:r>
                  <a:rPr lang="sv-SE" dirty="0"/>
                  <a:t>. It can be done with Iterative deepening search.</a:t>
                </a:r>
              </a:p>
              <a:p>
                <a:pPr lvl="2"/>
                <a:r>
                  <a:rPr lang="sv-SE" dirty="0"/>
                  <a:t>Check depth 1. Then use that information when checking depth 2 and order the nodes accordingly.</a:t>
                </a:r>
              </a:p>
              <a:p>
                <a:pPr lvl="2"/>
                <a:r>
                  <a:rPr lang="sv-SE" dirty="0"/>
                  <a:t>Save past moves, so we do not have to calculate them again. Like an explored list</a:t>
                </a:r>
              </a:p>
              <a:p>
                <a:pPr lvl="2"/>
                <a:endParaRPr lang="sv-SE" dirty="0"/>
              </a:p>
              <a:p>
                <a:r>
                  <a:rPr lang="sv-SE" b="1" dirty="0">
                    <a:solidFill>
                      <a:srgbClr val="FF0000"/>
                    </a:solidFill>
                  </a:rPr>
                  <a:t>Problem: </a:t>
                </a:r>
                <a:r>
                  <a:rPr lang="sv-SE" dirty="0"/>
                  <a:t>In chess, with optimal ordering, still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v-S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35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50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77</m:t>
                        </m:r>
                      </m:sup>
                    </m:sSup>
                  </m:oMath>
                </a14:m>
                <a:r>
                  <a:rPr lang="sv-SE" dirty="0"/>
                  <a:t> nodes. Impossible to check the whole tree.</a:t>
                </a:r>
              </a:p>
              <a:p>
                <a:pPr lvl="2"/>
                <a:endParaRPr lang="sv-SE" dirty="0"/>
              </a:p>
              <a:p>
                <a:pPr lvl="2"/>
                <a:endParaRPr lang="sv-SE" dirty="0"/>
              </a:p>
              <a:p>
                <a:pPr lvl="2"/>
                <a:endParaRPr lang="sv-SE" dirty="0"/>
              </a:p>
              <a:p>
                <a:pPr lvl="1"/>
                <a:endParaRPr lang="sv-SE" dirty="0"/>
              </a:p>
              <a:p>
                <a:pPr lvl="1"/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E6A22-E133-456B-AAEF-C1C95E628F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10820400" cy="4441767"/>
              </a:xfrm>
              <a:blipFill>
                <a:blip r:embed="rId3"/>
                <a:stretch>
                  <a:fillRect l="-676" t="-1783" r="-620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449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87BC-A2DC-4E97-A460-8A3EF53DA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582" y="764373"/>
            <a:ext cx="8894618" cy="1293028"/>
          </a:xfrm>
        </p:spPr>
        <p:txBody>
          <a:bodyPr/>
          <a:lstStyle/>
          <a:p>
            <a:r>
              <a:rPr lang="sv-SE" dirty="0"/>
              <a:t>Imperfect real-time decisions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83E736-739D-4D6E-B6AA-496E2EFF98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sv-SE" dirty="0"/>
                  <a:t>The M</a:t>
                </a:r>
                <a:r>
                  <a:rPr lang="sv-SE" sz="1800" dirty="0"/>
                  <a:t>INIMAX</a:t>
                </a:r>
                <a:r>
                  <a:rPr lang="sv-SE" dirty="0"/>
                  <a:t> algorithm generates the whole game tree, while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algorithm</m:t>
                    </m:r>
                  </m:oMath>
                </a14:m>
                <a:r>
                  <a:rPr lang="sv-SE" dirty="0"/>
                  <a:t> manage to reduce the game tree a lot.</a:t>
                </a:r>
              </a:p>
              <a:p>
                <a:pPr lvl="1"/>
                <a:r>
                  <a:rPr lang="sv-SE" dirty="0"/>
                  <a:t>The depth is not practical since the programs has to give an action within minutes.</a:t>
                </a:r>
              </a:p>
              <a:p>
                <a:pPr lvl="1"/>
                <a:endParaRPr lang="sv-SE" dirty="0"/>
              </a:p>
              <a:p>
                <a:r>
                  <a:rPr lang="sv-SE" dirty="0"/>
                  <a:t>Claude Shannon’s paper ”</a:t>
                </a:r>
                <a:r>
                  <a:rPr lang="sv-SE" i="1" dirty="0"/>
                  <a:t>Programming a Computer for Playing Chess</a:t>
                </a:r>
                <a:r>
                  <a:rPr lang="sv-SE" dirty="0"/>
                  <a:t>” (1950) proposed that programs should </a:t>
                </a:r>
                <a:r>
                  <a:rPr lang="sv-SE" b="1" dirty="0"/>
                  <a:t>cutt off </a:t>
                </a:r>
                <a:r>
                  <a:rPr lang="sv-SE" dirty="0"/>
                  <a:t>the search earlier and use an </a:t>
                </a:r>
                <a:r>
                  <a:rPr lang="sv-SE" b="1" dirty="0"/>
                  <a:t>evaluation function </a:t>
                </a:r>
                <a:r>
                  <a:rPr lang="sv-SE" dirty="0"/>
                  <a:t>instead.</a:t>
                </a:r>
              </a:p>
              <a:p>
                <a:endParaRPr lang="sv-SE" dirty="0"/>
              </a:p>
              <a:p>
                <a:pPr marL="457200" lvl="1" indent="0">
                  <a:buNone/>
                </a:pPr>
                <a:endParaRPr lang="sv-SE" dirty="0"/>
              </a:p>
              <a:p>
                <a:pPr lvl="1"/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83E736-739D-4D6E-B6AA-496E2EFF98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76" t="-1970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75282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87BC-A2DC-4E97-A460-8A3EF53DA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764373"/>
            <a:ext cx="8956964" cy="1293028"/>
          </a:xfrm>
        </p:spPr>
        <p:txBody>
          <a:bodyPr/>
          <a:lstStyle/>
          <a:p>
            <a:r>
              <a:rPr lang="sv-SE" dirty="0"/>
              <a:t>Imperfect real-time decisions (2)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83E736-739D-4D6E-B6AA-496E2EFF98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7765" y="2194560"/>
                <a:ext cx="11970326" cy="4024125"/>
              </a:xfrm>
            </p:spPr>
            <p:txBody>
              <a:bodyPr>
                <a:normAutofit/>
              </a:bodyPr>
              <a:lstStyle/>
              <a:p>
                <a:r>
                  <a:rPr lang="sv-SE" dirty="0"/>
                  <a:t>The suggestion is to alter M</a:t>
                </a:r>
                <a:r>
                  <a:rPr lang="sv-SE" sz="1800" dirty="0"/>
                  <a:t>INIMAX</a:t>
                </a:r>
                <a:r>
                  <a:rPr lang="sv-SE" dirty="0"/>
                  <a:t> or </a:t>
                </a:r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v-SE" dirty="0"/>
                  <a:t> algorithms in two ways:</a:t>
                </a:r>
              </a:p>
              <a:p>
                <a:pPr lvl="1"/>
                <a:r>
                  <a:rPr lang="sv-SE" dirty="0"/>
                  <a:t>Replace the utility function by an heuristic function, Eval.</a:t>
                </a:r>
              </a:p>
              <a:p>
                <a:pPr lvl="1"/>
                <a:r>
                  <a:rPr lang="sv-SE" dirty="0"/>
                  <a:t>Repace the Terminal-test function by a cuttoff-test function.</a:t>
                </a:r>
              </a:p>
              <a:p>
                <a:pPr marL="457200" lvl="1" indent="0">
                  <a:buNone/>
                </a:pPr>
                <a:endParaRPr lang="sv-SE" dirty="0"/>
              </a:p>
              <a:p>
                <a:endParaRPr lang="sv-SE" dirty="0"/>
              </a:p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𝑚𝑖𝑛𝑖𝑚𝑎𝑥</m:t>
                    </m:r>
                    <m:d>
                      <m:dPr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sv-SE" i="1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sv-SE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𝐸𝑣𝑎𝑙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                                           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       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𝐶𝑢𝑡𝑜𝑓𝑓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𝑡𝑒𝑠𝑡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</m:e>
                              <m:sub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𝑚𝑖𝑛𝑖𝑚𝑎𝑥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𝑚𝑖𝑛</m:t>
                                </m:r>
                              </m:e>
                              <m:sub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𝑚𝑖𝑛𝑖𝑚𝑎𝑥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𝑀𝐼𝑁</m:t>
                            </m:r>
                          </m:e>
                        </m:eqArr>
                      </m:e>
                    </m:d>
                  </m:oMath>
                </a14:m>
                <a:endParaRPr lang="sv-SE" dirty="0"/>
              </a:p>
              <a:p>
                <a:endParaRPr lang="sv-SE" dirty="0"/>
              </a:p>
              <a:p>
                <a:pPr marL="0" indent="0">
                  <a:buNone/>
                </a:pPr>
                <a:r>
                  <a:rPr lang="sv-SE" dirty="0"/>
                  <a:t>where d is the current depth.</a:t>
                </a: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83E736-739D-4D6E-B6AA-496E2EFF98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7765" y="2194560"/>
                <a:ext cx="11970326" cy="4024125"/>
              </a:xfrm>
              <a:blipFill>
                <a:blip r:embed="rId2"/>
                <a:stretch>
                  <a:fillRect l="-662" t="-1970" b="-90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33697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99996-4A9E-4D5C-B11C-AC35E6BB9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</a:t>
            </a:r>
            <a:r>
              <a:rPr lang="sv-SE" sz="3200" dirty="0"/>
              <a:t>inimax</a:t>
            </a:r>
            <a:r>
              <a:rPr lang="sv-SE" dirty="0"/>
              <a:t> – </a:t>
            </a:r>
            <a:r>
              <a:rPr lang="sv-SE" sz="3200" dirty="0"/>
              <a:t>heuristic Algorithm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52400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 </a:t>
                </a:r>
                <a:r>
                  <a:rPr lang="sv-SE" sz="1600" dirty="0">
                    <a:solidFill>
                      <a:srgbClr val="7030A0"/>
                    </a:solidFill>
                  </a:rPr>
                  <a:t>d</a:t>
                </a:r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C</a:t>
                </a:r>
                <a:r>
                  <a:rPr lang="sv-SE" sz="1600" dirty="0">
                    <a:solidFill>
                      <a:srgbClr val="7030A0"/>
                    </a:solidFill>
                  </a:rPr>
                  <a:t>UTOFF</a:t>
                </a:r>
                <a:r>
                  <a:rPr lang="sv-SE" dirty="0">
                    <a:solidFill>
                      <a:srgbClr val="7030A0"/>
                    </a:solidFill>
                  </a:rPr>
                  <a:t>-T</a:t>
                </a:r>
                <a:r>
                  <a:rPr lang="sv-SE" sz="1600" dirty="0">
                    <a:solidFill>
                      <a:srgbClr val="7030A0"/>
                    </a:solidFill>
                  </a:rPr>
                  <a:t>EST</a:t>
                </a:r>
                <a:r>
                  <a:rPr lang="sv-SE" dirty="0">
                    <a:solidFill>
                      <a:srgbClr val="7030A0"/>
                    </a:solidFill>
                  </a:rPr>
                  <a:t>(state, d)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E</a:t>
                </a:r>
                <a:r>
                  <a:rPr lang="sv-SE" sz="1400" dirty="0">
                    <a:solidFill>
                      <a:srgbClr val="7030A0"/>
                    </a:solidFill>
                  </a:rPr>
                  <a:t>VAL</a:t>
                </a:r>
                <a:r>
                  <a:rPr lang="sv-SE" dirty="0">
                    <a:solidFill>
                      <a:srgbClr val="7030A0"/>
                    </a:solidFill>
                  </a:rPr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d+1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52400" y="2194559"/>
                <a:ext cx="5867400" cy="2758441"/>
              </a:xfrm>
              <a:blipFill>
                <a:blip r:embed="rId2"/>
                <a:stretch>
                  <a:fillRect l="-933" t="-1978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</a:t>
                </a:r>
                <a:r>
                  <a:rPr lang="sv-SE" sz="1600" dirty="0">
                    <a:solidFill>
                      <a:srgbClr val="7030A0"/>
                    </a:solidFill>
                  </a:rPr>
                  <a:t>, d</a:t>
                </a:r>
                <a:r>
                  <a:rPr lang="sv-SE" sz="1600" dirty="0"/>
                  <a:t>)</a:t>
                </a:r>
                <a:r>
                  <a:rPr lang="sv-SE" sz="1400" dirty="0"/>
                  <a:t> 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C</a:t>
                </a:r>
                <a:r>
                  <a:rPr lang="sv-SE" sz="1600" dirty="0">
                    <a:solidFill>
                      <a:srgbClr val="7030A0"/>
                    </a:solidFill>
                  </a:rPr>
                  <a:t>UTOFF</a:t>
                </a:r>
                <a:r>
                  <a:rPr lang="sv-SE" dirty="0">
                    <a:solidFill>
                      <a:srgbClr val="7030A0"/>
                    </a:solidFill>
                  </a:rPr>
                  <a:t>-T</a:t>
                </a:r>
                <a:r>
                  <a:rPr lang="sv-SE" sz="1600" dirty="0">
                    <a:solidFill>
                      <a:srgbClr val="7030A0"/>
                    </a:solidFill>
                  </a:rPr>
                  <a:t>EST</a:t>
                </a:r>
                <a:r>
                  <a:rPr lang="sv-SE" dirty="0">
                    <a:solidFill>
                      <a:srgbClr val="7030A0"/>
                    </a:solidFill>
                  </a:rPr>
                  <a:t>(state, d)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E</a:t>
                </a:r>
                <a:r>
                  <a:rPr lang="sv-SE" sz="1400" dirty="0">
                    <a:solidFill>
                      <a:srgbClr val="7030A0"/>
                    </a:solidFill>
                  </a:rPr>
                  <a:t>VAL</a:t>
                </a:r>
                <a:r>
                  <a:rPr lang="sv-SE" dirty="0">
                    <a:solidFill>
                      <a:srgbClr val="7030A0"/>
                    </a:solidFill>
                  </a:rPr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 , d+1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2194559"/>
                <a:ext cx="5867400" cy="2758441"/>
              </a:xfrm>
              <a:blipFill>
                <a:blip r:embed="rId3"/>
                <a:stretch>
                  <a:fillRect l="-933" t="-1978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/>
              <p:nvPr/>
            </p:nvSpPr>
            <p:spPr>
              <a:xfrm>
                <a:off x="2556164" y="5340928"/>
                <a:ext cx="6941127" cy="673005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b="1" dirty="0"/>
                  <a:t>function</a:t>
                </a:r>
                <a:r>
                  <a:rPr lang="sv-SE" dirty="0"/>
                  <a:t> M</a:t>
                </a:r>
                <a:r>
                  <a:rPr lang="sv-SE" sz="1400" dirty="0"/>
                  <a:t>INIMAX</a:t>
                </a:r>
                <a:r>
                  <a:rPr lang="sv-SE" dirty="0"/>
                  <a:t>-D</a:t>
                </a:r>
                <a:r>
                  <a:rPr lang="sv-SE" sz="1400" dirty="0"/>
                  <a:t>ECISION</a:t>
                </a:r>
                <a:r>
                  <a:rPr lang="sv-SE" dirty="0"/>
                  <a:t>(state, </a:t>
                </a:r>
                <a:r>
                  <a:rPr lang="sv-SE" dirty="0">
                    <a:solidFill>
                      <a:srgbClr val="7030A0"/>
                    </a:solidFill>
                  </a:rPr>
                  <a:t>d</a:t>
                </a:r>
                <a:r>
                  <a:rPr lang="sv-SE" dirty="0"/>
                  <a:t>) </a:t>
                </a:r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//Returns an action</a:t>
                </a:r>
              </a:p>
              <a:p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sv-SE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sSub>
                          <m:sSubPr>
                            <m:ctrlPr>
                              <a:rPr lang="sv-S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  <m: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𝐴𝐶𝑇𝐼𝑂𝑁𝑆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sub>
                        </m:sSub>
                      </m:e>
                    </m:func>
                  </m:oMath>
                </a14:m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r>
                  <a:rPr lang="sv-SE" dirty="0"/>
                  <a:t>M</a:t>
                </a:r>
                <a:r>
                  <a:rPr lang="sv-SE" sz="1400" dirty="0"/>
                  <a:t>IN</a:t>
                </a:r>
                <a:r>
                  <a:rPr lang="sv-SE" dirty="0"/>
                  <a:t>-V</a:t>
                </a:r>
                <a:r>
                  <a:rPr lang="sv-SE" sz="1400" dirty="0"/>
                  <a:t>ALUE</a:t>
                </a:r>
                <a:r>
                  <a:rPr lang="sv-SE" dirty="0"/>
                  <a:t>(R</a:t>
                </a:r>
                <a:r>
                  <a:rPr lang="sv-SE" sz="1400" dirty="0"/>
                  <a:t>ESULT</a:t>
                </a:r>
                <a:r>
                  <a:rPr lang="sv-SE" dirty="0"/>
                  <a:t>(state,a)</a:t>
                </a:r>
                <a:r>
                  <a:rPr lang="sv-SE" dirty="0">
                    <a:solidFill>
                      <a:srgbClr val="7030A0"/>
                    </a:solidFill>
                  </a:rPr>
                  <a:t>, d+1</a:t>
                </a:r>
                <a:r>
                  <a:rPr lang="sv-SE" dirty="0"/>
                  <a:t>)</a:t>
                </a:r>
                <a:endParaRPr lang="en-S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6164" y="5340928"/>
                <a:ext cx="6941127" cy="673005"/>
              </a:xfrm>
              <a:prstGeom prst="rect">
                <a:avLst/>
              </a:prstGeom>
              <a:blipFill>
                <a:blip r:embed="rId4"/>
                <a:stretch>
                  <a:fillRect l="-613" t="-3540" b="-7080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455666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sv-S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sv-SE" cap="non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search</m:t>
                    </m:r>
                  </m:oMath>
                </a14:m>
                <a:r>
                  <a:rPr lang="sv-SE" dirty="0"/>
                  <a:t> – </a:t>
                </a:r>
                <a:r>
                  <a:rPr lang="sv-SE" sz="3200" dirty="0"/>
                  <a:t>Heuristic</a:t>
                </a:r>
                <a:r>
                  <a:rPr lang="sv-SE" dirty="0"/>
                  <a:t> </a:t>
                </a:r>
                <a:r>
                  <a:rPr lang="sv-SE" sz="3200" dirty="0"/>
                  <a:t>Algorithm</a:t>
                </a:r>
                <a:endParaRPr lang="en-S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99199996-4A9E-4D5C-B11C-AC35E6BB98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69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2344" y="2194559"/>
                <a:ext cx="6033655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AX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(state,</a:t>
                </a:r>
                <a:r>
                  <a:rPr lang="sv-SE" sz="160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, </a:t>
                </a:r>
                <a:r>
                  <a:rPr lang="sv-SE" sz="1600" dirty="0">
                    <a:solidFill>
                      <a:srgbClr val="7030A0"/>
                    </a:solidFill>
                  </a:rPr>
                  <a:t>d</a:t>
                </a:r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C</a:t>
                </a:r>
                <a:r>
                  <a:rPr lang="sv-SE" sz="1600" dirty="0">
                    <a:solidFill>
                      <a:srgbClr val="7030A0"/>
                    </a:solidFill>
                  </a:rPr>
                  <a:t>UTTOFF</a:t>
                </a:r>
                <a:r>
                  <a:rPr lang="sv-SE" dirty="0">
                    <a:solidFill>
                      <a:srgbClr val="7030A0"/>
                    </a:solidFill>
                  </a:rPr>
                  <a:t>-T</a:t>
                </a:r>
                <a:r>
                  <a:rPr lang="sv-SE" sz="1600" dirty="0">
                    <a:solidFill>
                      <a:srgbClr val="7030A0"/>
                    </a:solidFill>
                  </a:rPr>
                  <a:t>EST</a:t>
                </a:r>
                <a:r>
                  <a:rPr lang="sv-SE" dirty="0">
                    <a:solidFill>
                      <a:srgbClr val="7030A0"/>
                    </a:solidFill>
                  </a:rPr>
                  <a:t>(state, d)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E</a:t>
                </a:r>
                <a:r>
                  <a:rPr lang="sv-SE" sz="1400" dirty="0">
                    <a:solidFill>
                      <a:srgbClr val="7030A0"/>
                    </a:solidFill>
                  </a:rPr>
                  <a:t>VAL</a:t>
                </a:r>
                <a:r>
                  <a:rPr lang="sv-SE" dirty="0">
                    <a:solidFill>
                      <a:srgbClr val="7030A0"/>
                    </a:solidFill>
                  </a:rPr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MAX(v, M</a:t>
                </a:r>
                <a:r>
                  <a:rPr lang="sv-SE" sz="1400" dirty="0">
                    <a:sym typeface="Wingdings" panose="05000000000000000000" pitchFamily="2" charset="2"/>
                  </a:rPr>
                  <a:t>IN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),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, d+1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≥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 MAX (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04ED750C-B7B7-4DAA-90A0-9257CB3D9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2344" y="2194559"/>
                <a:ext cx="6033655" cy="2758441"/>
              </a:xfrm>
              <a:blipFill>
                <a:blip r:embed="rId3"/>
                <a:stretch>
                  <a:fillRect l="-806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2194559"/>
                <a:ext cx="5957456" cy="2758441"/>
              </a:xfrm>
              <a:ln>
                <a:solidFill>
                  <a:schemeClr val="accent2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sv-SE" sz="2000" b="1" dirty="0"/>
                  <a:t>function</a:t>
                </a:r>
                <a:r>
                  <a:rPr lang="sv-SE" sz="2000" dirty="0"/>
                  <a:t> M</a:t>
                </a:r>
                <a:r>
                  <a:rPr lang="sv-SE" sz="1600" dirty="0"/>
                  <a:t>IN</a:t>
                </a:r>
                <a:r>
                  <a:rPr lang="sv-SE" sz="2000" dirty="0"/>
                  <a:t>-V</a:t>
                </a:r>
                <a:r>
                  <a:rPr lang="sv-SE" sz="1600" dirty="0"/>
                  <a:t>ALUE (state</a:t>
                </a:r>
                <a:r>
                  <a:rPr lang="sv-SE" sz="16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sz="1600" dirty="0"/>
                  <a:t>, </a:t>
                </a:r>
                <a:r>
                  <a:rPr lang="sv-SE" sz="1600" dirty="0">
                    <a:solidFill>
                      <a:srgbClr val="7030A0"/>
                    </a:solidFill>
                  </a:rPr>
                  <a:t>d</a:t>
                </a:r>
                <a:r>
                  <a:rPr lang="sv-SE" sz="1600" dirty="0"/>
                  <a:t>) </a:t>
                </a:r>
                <a:r>
                  <a:rPr lang="sv-SE" sz="1400" dirty="0">
                    <a:solidFill>
                      <a:schemeClr val="bg1">
                        <a:lumMod val="50000"/>
                      </a:schemeClr>
                    </a:solidFill>
                  </a:rPr>
                  <a:t>//</a:t>
                </a:r>
                <a:r>
                  <a:rPr lang="sv-SE" sz="1600" dirty="0">
                    <a:solidFill>
                      <a:schemeClr val="bg1">
                        <a:lumMod val="50000"/>
                      </a:schemeClr>
                    </a:solidFill>
                  </a:rPr>
                  <a:t>Returns a utility value</a:t>
                </a:r>
                <a:endParaRPr lang="sv-SE" sz="24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:r>
                  <a:rPr lang="sv-SE" b="1" dirty="0"/>
                  <a:t>If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C</a:t>
                </a:r>
                <a:r>
                  <a:rPr lang="sv-SE" sz="1600" dirty="0">
                    <a:solidFill>
                      <a:srgbClr val="7030A0"/>
                    </a:solidFill>
                  </a:rPr>
                  <a:t>UTTOFF</a:t>
                </a:r>
                <a:r>
                  <a:rPr lang="sv-SE" dirty="0">
                    <a:solidFill>
                      <a:srgbClr val="7030A0"/>
                    </a:solidFill>
                  </a:rPr>
                  <a:t>-T</a:t>
                </a:r>
                <a:r>
                  <a:rPr lang="sv-SE" sz="1600" dirty="0">
                    <a:solidFill>
                      <a:srgbClr val="7030A0"/>
                    </a:solidFill>
                  </a:rPr>
                  <a:t>EST</a:t>
                </a:r>
                <a:r>
                  <a:rPr lang="sv-SE" dirty="0">
                    <a:solidFill>
                      <a:srgbClr val="7030A0"/>
                    </a:solidFill>
                  </a:rPr>
                  <a:t>(state, d) </a:t>
                </a:r>
                <a:r>
                  <a:rPr lang="sv-SE" b="1" dirty="0"/>
                  <a:t>then</a:t>
                </a:r>
              </a:p>
              <a:p>
                <a:pPr marL="914400" lvl="2" indent="0">
                  <a:buNone/>
                </a:pPr>
                <a:r>
                  <a:rPr lang="sv-SE" b="1" dirty="0"/>
                  <a:t>return</a:t>
                </a:r>
                <a:r>
                  <a:rPr lang="sv-SE" dirty="0"/>
                  <a:t> </a:t>
                </a:r>
                <a:r>
                  <a:rPr lang="sv-SE" dirty="0">
                    <a:solidFill>
                      <a:srgbClr val="7030A0"/>
                    </a:solidFill>
                  </a:rPr>
                  <a:t>E</a:t>
                </a:r>
                <a:r>
                  <a:rPr lang="sv-SE" sz="1400" dirty="0">
                    <a:solidFill>
                      <a:srgbClr val="7030A0"/>
                    </a:solidFill>
                  </a:rPr>
                  <a:t>VAL</a:t>
                </a:r>
                <a:r>
                  <a:rPr lang="sv-SE" dirty="0">
                    <a:solidFill>
                      <a:srgbClr val="7030A0"/>
                    </a:solidFill>
                  </a:rPr>
                  <a:t>(state)</a:t>
                </a:r>
              </a:p>
              <a:p>
                <a:pPr marL="457200" lvl="1" indent="0">
                  <a:buNone/>
                </a:pPr>
                <a:r>
                  <a:rPr lang="sv-SE" dirty="0"/>
                  <a:t>v </a:t>
                </a:r>
                <a:r>
                  <a:rPr lang="sv-SE" dirty="0">
                    <a:sym typeface="Wingdings" panose="05000000000000000000" pitchFamily="2" charset="2"/>
                  </a:rPr>
                  <a:t>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</m:t>
                    </m:r>
                  </m:oMath>
                </a14:m>
                <a:endParaRPr lang="sv-SE" dirty="0"/>
              </a:p>
              <a:p>
                <a:pPr marL="457200" lvl="1" indent="0">
                  <a:buNone/>
                </a:pPr>
                <a:r>
                  <a:rPr lang="sv-SE" b="1" dirty="0"/>
                  <a:t>for each </a:t>
                </a:r>
                <a:r>
                  <a:rPr lang="sv-SE" dirty="0"/>
                  <a:t>a </a:t>
                </a:r>
                <a:r>
                  <a:rPr lang="sv-SE" b="1" dirty="0"/>
                  <a:t>in</a:t>
                </a:r>
                <a:r>
                  <a:rPr lang="sv-SE" dirty="0"/>
                  <a:t> A</a:t>
                </a:r>
                <a:r>
                  <a:rPr lang="sv-SE" sz="1600" dirty="0"/>
                  <a:t>CTIONS</a:t>
                </a:r>
                <a:r>
                  <a:rPr lang="sv-SE" dirty="0"/>
                  <a:t>(state) </a:t>
                </a:r>
                <a:r>
                  <a:rPr lang="sv-SE" b="1" dirty="0"/>
                  <a:t>do</a:t>
                </a:r>
              </a:p>
              <a:p>
                <a:pPr marL="914400" lvl="2" indent="0">
                  <a:buNone/>
                </a:pPr>
                <a:r>
                  <a:rPr lang="sv-SE" dirty="0">
                    <a:sym typeface="Wingdings" panose="05000000000000000000" pitchFamily="2" charset="2"/>
                  </a:rPr>
                  <a:t>v MIN(v, M</a:t>
                </a:r>
                <a:r>
                  <a:rPr lang="sv-SE" sz="1400" dirty="0"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ym typeface="Wingdings" panose="05000000000000000000" pitchFamily="2" charset="2"/>
                  </a:rPr>
                  <a:t>(R</a:t>
                </a:r>
                <a:r>
                  <a:rPr lang="sv-SE" sz="1400" dirty="0">
                    <a:sym typeface="Wingdings" panose="05000000000000000000" pitchFamily="2" charset="2"/>
                  </a:rPr>
                  <a:t>ESULT</a:t>
                </a:r>
                <a:r>
                  <a:rPr lang="sv-SE" dirty="0">
                    <a:sym typeface="Wingdings" panose="05000000000000000000" pitchFamily="2" charset="2"/>
                  </a:rPr>
                  <a:t>(state,a)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sv-SE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d+1</a:t>
                </a:r>
                <a:r>
                  <a:rPr lang="sv-SE" dirty="0">
                    <a:sym typeface="Wingdings" panose="05000000000000000000" pitchFamily="2" charset="2"/>
                  </a:rPr>
                  <a:t>))</a:t>
                </a:r>
              </a:p>
              <a:p>
                <a:pPr marL="914400" lvl="2" indent="0">
                  <a:buNone/>
                </a:pP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if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 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≤</m:t>
                    </m:r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𝛼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then</a:t>
                </a:r>
              </a:p>
              <a:p>
                <a:pPr marL="914400" lvl="2" indent="0">
                  <a:buNone/>
                </a:pP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     </a:t>
                </a:r>
                <a:r>
                  <a:rPr lang="sv-SE" b="1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v</a:t>
                </a:r>
              </a:p>
              <a:p>
                <a:pPr marL="914400" lvl="2" indent="0">
                  <a:buNone/>
                </a:pP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 MIN (</a:t>
                </a:r>
                <a14:m>
                  <m:oMath xmlns:m="http://schemas.openxmlformats.org/officeDocument/2006/math">
                    <m:r>
                      <a:rPr lang="sv-S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 v)</a:t>
                </a:r>
              </a:p>
              <a:p>
                <a:pPr marL="457200" lvl="1" indent="0">
                  <a:buNone/>
                </a:pPr>
                <a:r>
                  <a:rPr lang="sv-SE" b="1" dirty="0">
                    <a:sym typeface="Wingdings" panose="05000000000000000000" pitchFamily="2" charset="2"/>
                  </a:rPr>
                  <a:t>return</a:t>
                </a:r>
                <a:r>
                  <a:rPr lang="sv-SE" dirty="0">
                    <a:sym typeface="Wingdings" panose="05000000000000000000" pitchFamily="2" charset="2"/>
                  </a:rPr>
                  <a:t> v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16EF4E-00A8-4489-BD79-12B015D666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2194559"/>
                <a:ext cx="5957456" cy="2758441"/>
              </a:xfrm>
              <a:blipFill>
                <a:blip r:embed="rId4"/>
                <a:stretch>
                  <a:fillRect l="-816" t="-395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/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sv-SE" b="1" dirty="0"/>
                  <a:t>function</a:t>
                </a:r>
                <a:r>
                  <a:rPr lang="sv-SE" dirty="0"/>
                  <a:t> A</a:t>
                </a:r>
                <a:r>
                  <a:rPr lang="sv-SE" sz="1400" dirty="0"/>
                  <a:t>LPHA</a:t>
                </a:r>
                <a:r>
                  <a:rPr lang="sv-SE" dirty="0"/>
                  <a:t>-B</a:t>
                </a:r>
                <a:r>
                  <a:rPr lang="sv-SE" sz="1400" dirty="0"/>
                  <a:t>ETA-</a:t>
                </a:r>
                <a:r>
                  <a:rPr lang="sv-SE" dirty="0"/>
                  <a:t>S</a:t>
                </a:r>
                <a:r>
                  <a:rPr lang="sv-SE" sz="1400" dirty="0"/>
                  <a:t>EARCH</a:t>
                </a:r>
                <a:r>
                  <a:rPr lang="sv-SE" dirty="0"/>
                  <a:t>(state) </a:t>
                </a:r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//Returns an action</a:t>
                </a:r>
              </a:p>
              <a:p>
                <a:r>
                  <a:rPr lang="sv-SE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:r>
                  <a:rPr lang="sv-SE" dirty="0">
                    <a:solidFill>
                      <a:schemeClr val="tx1"/>
                    </a:solidFill>
                  </a:rPr>
                  <a:t>v 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 M</a:t>
                </a:r>
                <a:r>
                  <a:rPr lang="sv-SE" sz="14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AX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-V</a:t>
                </a:r>
                <a:r>
                  <a:rPr lang="sv-SE" sz="140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ALUE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(state,</a:t>
                </a:r>
                <a14:m>
                  <m:oMath xmlns:m="http://schemas.openxmlformats.org/officeDocument/2006/math"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sv-SE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∞, ∞</m:t>
                    </m:r>
                  </m:oMath>
                </a14:m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,</a:t>
                </a:r>
                <a:r>
                  <a:rPr lang="sv-SE" dirty="0">
                    <a:solidFill>
                      <a:srgbClr val="7030A0"/>
                    </a:solidFill>
                    <a:sym typeface="Wingdings" panose="05000000000000000000" pitchFamily="2" charset="2"/>
                  </a:rPr>
                  <a:t>1</a:t>
                </a:r>
                <a:r>
                  <a:rPr lang="sv-SE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)</a:t>
                </a:r>
                <a:endParaRPr lang="sv-SE" dirty="0">
                  <a:solidFill>
                    <a:schemeClr val="tx1"/>
                  </a:solidFill>
                </a:endParaRPr>
              </a:p>
              <a:p>
                <a:r>
                  <a:rPr lang="sv-SE" dirty="0">
                    <a:solidFill>
                      <a:schemeClr val="tx1"/>
                    </a:solidFill>
                  </a:rPr>
                  <a:t>	</a:t>
                </a:r>
                <a:r>
                  <a:rPr lang="sv-SE" b="1" dirty="0">
                    <a:solidFill>
                      <a:schemeClr val="tx1"/>
                    </a:solidFill>
                  </a:rPr>
                  <a:t>return </a:t>
                </a:r>
                <a:r>
                  <a:rPr lang="sv-SE" dirty="0">
                    <a:solidFill>
                      <a:schemeClr val="tx1"/>
                    </a:solidFill>
                  </a:rPr>
                  <a:t>the action in A</a:t>
                </a:r>
                <a:r>
                  <a:rPr lang="sv-SE" sz="1400" dirty="0">
                    <a:solidFill>
                      <a:schemeClr val="tx1"/>
                    </a:solidFill>
                  </a:rPr>
                  <a:t>CTIONS</a:t>
                </a:r>
                <a:r>
                  <a:rPr lang="sv-SE" dirty="0">
                    <a:solidFill>
                      <a:schemeClr val="tx1"/>
                    </a:solidFill>
                  </a:rPr>
                  <a:t>(state) with value v</a:t>
                </a:r>
                <a:endParaRPr lang="en-SE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C1AD5-DB35-4E43-9934-8F5EB8E10E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444" y="5340928"/>
                <a:ext cx="6338455" cy="950004"/>
              </a:xfrm>
              <a:prstGeom prst="rect">
                <a:avLst/>
              </a:prstGeom>
              <a:blipFill>
                <a:blip r:embed="rId5"/>
                <a:stretch>
                  <a:fillRect l="-768" t="-2532" b="-5696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0155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A30FA-2F74-42DA-8BA7-66675A33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Example: Tic-tac-toe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85B7A-175F-4843-9FA9-0D9336539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4855" y="2194559"/>
            <a:ext cx="6082144" cy="4024125"/>
          </a:xfrm>
        </p:spPr>
        <p:txBody>
          <a:bodyPr>
            <a:normAutofit/>
          </a:bodyPr>
          <a:lstStyle/>
          <a:p>
            <a:r>
              <a:rPr lang="sv-SE" b="1" dirty="0"/>
              <a:t>Initial State: </a:t>
            </a:r>
          </a:p>
          <a:p>
            <a:r>
              <a:rPr lang="sv-SE" b="1" dirty="0"/>
              <a:t>Player(s): </a:t>
            </a:r>
            <a:endParaRPr lang="sv-SE" dirty="0"/>
          </a:p>
          <a:p>
            <a:r>
              <a:rPr lang="sv-SE" b="1" dirty="0"/>
              <a:t>Actions(s): </a:t>
            </a:r>
            <a:endParaRPr lang="sv-SE" dirty="0"/>
          </a:p>
          <a:p>
            <a:r>
              <a:rPr lang="sv-SE" b="1" dirty="0"/>
              <a:t>Result(s, a): </a:t>
            </a:r>
          </a:p>
          <a:p>
            <a:r>
              <a:rPr lang="sv-SE" b="1" dirty="0"/>
              <a:t>Terminal-test(s): </a:t>
            </a:r>
          </a:p>
          <a:p>
            <a:r>
              <a:rPr lang="sv-SE" b="1" dirty="0"/>
              <a:t>Utility(s, p):</a:t>
            </a:r>
            <a:endParaRPr lang="en-SE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EB6EEB-382E-40F8-AC40-913DC0D384DB}"/>
              </a:ext>
            </a:extLst>
          </p:cNvPr>
          <p:cNvGrpSpPr/>
          <p:nvPr/>
        </p:nvGrpSpPr>
        <p:grpSpPr>
          <a:xfrm>
            <a:off x="7065818" y="3241965"/>
            <a:ext cx="1600200" cy="1558635"/>
            <a:chOff x="7100455" y="2901835"/>
            <a:chExt cx="1600200" cy="15586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9B7FE5-1F98-4385-9D46-71879500505A}"/>
                </a:ext>
              </a:extLst>
            </p:cNvPr>
            <p:cNvSpPr/>
            <p:nvPr/>
          </p:nvSpPr>
          <p:spPr>
            <a:xfrm>
              <a:off x="71004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F808F6F-9457-4C0B-AAC8-B7A688D39AA1}"/>
                </a:ext>
              </a:extLst>
            </p:cNvPr>
            <p:cNvSpPr/>
            <p:nvPr/>
          </p:nvSpPr>
          <p:spPr>
            <a:xfrm>
              <a:off x="76338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F6382C-5DCA-4220-9404-DC5A95845CF9}"/>
                </a:ext>
              </a:extLst>
            </p:cNvPr>
            <p:cNvSpPr/>
            <p:nvPr/>
          </p:nvSpPr>
          <p:spPr>
            <a:xfrm>
              <a:off x="8167255" y="290183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32664C-9500-410E-9E3C-1E99740A9181}"/>
                </a:ext>
              </a:extLst>
            </p:cNvPr>
            <p:cNvSpPr/>
            <p:nvPr/>
          </p:nvSpPr>
          <p:spPr>
            <a:xfrm>
              <a:off x="7100455" y="3415838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4886F8-A45C-4036-B4D2-40C95003D42B}"/>
                </a:ext>
              </a:extLst>
            </p:cNvPr>
            <p:cNvSpPr/>
            <p:nvPr/>
          </p:nvSpPr>
          <p:spPr>
            <a:xfrm>
              <a:off x="7633855" y="3414799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CC7BB3-5678-47DE-B124-ABADF9CC966B}"/>
                </a:ext>
              </a:extLst>
            </p:cNvPr>
            <p:cNvSpPr/>
            <p:nvPr/>
          </p:nvSpPr>
          <p:spPr>
            <a:xfrm>
              <a:off x="8167255" y="3421380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6BA63C0-C794-4B8A-84F2-6EF71A290D09}"/>
                </a:ext>
              </a:extLst>
            </p:cNvPr>
            <p:cNvSpPr/>
            <p:nvPr/>
          </p:nvSpPr>
          <p:spPr>
            <a:xfrm>
              <a:off x="71004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80CA58-58AF-477C-B5F6-A42F23C2A945}"/>
                </a:ext>
              </a:extLst>
            </p:cNvPr>
            <p:cNvSpPr/>
            <p:nvPr/>
          </p:nvSpPr>
          <p:spPr>
            <a:xfrm>
              <a:off x="76338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2C568BF-2D00-4AAB-971C-6470FB9261F2}"/>
                </a:ext>
              </a:extLst>
            </p:cNvPr>
            <p:cNvSpPr/>
            <p:nvPr/>
          </p:nvSpPr>
          <p:spPr>
            <a:xfrm>
              <a:off x="8167255" y="393330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08FA21F-06E4-460A-871C-976E17A37C00}"/>
              </a:ext>
            </a:extLst>
          </p:cNvPr>
          <p:cNvGrpSpPr/>
          <p:nvPr/>
        </p:nvGrpSpPr>
        <p:grpSpPr>
          <a:xfrm>
            <a:off x="9774382" y="3249585"/>
            <a:ext cx="1600200" cy="1558635"/>
            <a:chOff x="7100455" y="2901835"/>
            <a:chExt cx="1600200" cy="1558635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6852B7-5EB9-4D0B-A58F-BAC476643B42}"/>
                </a:ext>
              </a:extLst>
            </p:cNvPr>
            <p:cNvSpPr/>
            <p:nvPr/>
          </p:nvSpPr>
          <p:spPr>
            <a:xfrm>
              <a:off x="71004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A839082-4C65-4E45-8CD9-BBE9485EB3B3}"/>
                </a:ext>
              </a:extLst>
            </p:cNvPr>
            <p:cNvSpPr/>
            <p:nvPr/>
          </p:nvSpPr>
          <p:spPr>
            <a:xfrm>
              <a:off x="76338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51A3277-E897-4E5E-9924-12E07FFE7FB6}"/>
                </a:ext>
              </a:extLst>
            </p:cNvPr>
            <p:cNvSpPr/>
            <p:nvPr/>
          </p:nvSpPr>
          <p:spPr>
            <a:xfrm>
              <a:off x="8167255" y="290183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976AECF-F4AB-40BD-B2D6-6D017578406F}"/>
                </a:ext>
              </a:extLst>
            </p:cNvPr>
            <p:cNvSpPr/>
            <p:nvPr/>
          </p:nvSpPr>
          <p:spPr>
            <a:xfrm>
              <a:off x="7100455" y="3415838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6C2279F-53A6-49E4-81FC-AD4537E9430A}"/>
                </a:ext>
              </a:extLst>
            </p:cNvPr>
            <p:cNvSpPr/>
            <p:nvPr/>
          </p:nvSpPr>
          <p:spPr>
            <a:xfrm>
              <a:off x="7633855" y="3414799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C87F7B8-D76B-479C-96FD-EBEDAF51CD7B}"/>
                </a:ext>
              </a:extLst>
            </p:cNvPr>
            <p:cNvSpPr/>
            <p:nvPr/>
          </p:nvSpPr>
          <p:spPr>
            <a:xfrm>
              <a:off x="8167255" y="3421380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88E4CB-73CF-4453-A790-95561ED628BF}"/>
                </a:ext>
              </a:extLst>
            </p:cNvPr>
            <p:cNvSpPr/>
            <p:nvPr/>
          </p:nvSpPr>
          <p:spPr>
            <a:xfrm>
              <a:off x="71004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054EAFA-A66A-4FEB-8D8F-3B6242175164}"/>
                </a:ext>
              </a:extLst>
            </p:cNvPr>
            <p:cNvSpPr/>
            <p:nvPr/>
          </p:nvSpPr>
          <p:spPr>
            <a:xfrm>
              <a:off x="76338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81C1B93-7225-4B34-8253-EBA5A68C59CB}"/>
                </a:ext>
              </a:extLst>
            </p:cNvPr>
            <p:cNvSpPr/>
            <p:nvPr/>
          </p:nvSpPr>
          <p:spPr>
            <a:xfrm>
              <a:off x="8167255" y="393330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B4704144-05C8-4347-8DB0-24B16CAA6353}"/>
              </a:ext>
            </a:extLst>
          </p:cNvPr>
          <p:cNvSpPr/>
          <p:nvPr/>
        </p:nvSpPr>
        <p:spPr>
          <a:xfrm>
            <a:off x="10383982" y="4338824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B4BE5AF-53C6-4773-8AC2-0EB0F40379AE}"/>
              </a:ext>
            </a:extLst>
          </p:cNvPr>
          <p:cNvSpPr/>
          <p:nvPr/>
        </p:nvSpPr>
        <p:spPr>
          <a:xfrm>
            <a:off x="10383982" y="3293153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E8C652-503C-4F26-B8D3-F6E966C8A433}"/>
              </a:ext>
            </a:extLst>
          </p:cNvPr>
          <p:cNvSpPr/>
          <p:nvPr/>
        </p:nvSpPr>
        <p:spPr>
          <a:xfrm>
            <a:off x="10383982" y="3826899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2E3C7C56-E17B-426A-9D0F-2189CCAA2075}"/>
              </a:ext>
            </a:extLst>
          </p:cNvPr>
          <p:cNvSpPr/>
          <p:nvPr/>
        </p:nvSpPr>
        <p:spPr>
          <a:xfrm>
            <a:off x="9774382" y="3235384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34" name="Multiplication Sign 33">
            <a:extLst>
              <a:ext uri="{FF2B5EF4-FFF2-40B4-BE49-F238E27FC236}">
                <a16:creationId xmlns:a16="http://schemas.microsoft.com/office/drawing/2014/main" id="{A8BAD74C-5EFE-426C-BDC7-CC12F1BB83EE}"/>
              </a:ext>
            </a:extLst>
          </p:cNvPr>
          <p:cNvSpPr/>
          <p:nvPr/>
        </p:nvSpPr>
        <p:spPr>
          <a:xfrm>
            <a:off x="9788237" y="4255770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35" name="Multiplication Sign 34">
            <a:extLst>
              <a:ext uri="{FF2B5EF4-FFF2-40B4-BE49-F238E27FC236}">
                <a16:creationId xmlns:a16="http://schemas.microsoft.com/office/drawing/2014/main" id="{EF0DE063-D30F-4891-BF81-C40794541181}"/>
              </a:ext>
            </a:extLst>
          </p:cNvPr>
          <p:cNvSpPr/>
          <p:nvPr/>
        </p:nvSpPr>
        <p:spPr>
          <a:xfrm>
            <a:off x="10841182" y="4262771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50820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25365E-F2DF-4965-A2EF-743D3118B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Evaluation functions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6EF40B6-EAE9-456D-84FD-335809A8B1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905000"/>
                <a:ext cx="10820400" cy="4897582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sv-SE" dirty="0"/>
                  <a:t>An </a:t>
                </a:r>
                <a:r>
                  <a:rPr lang="sv-SE" b="1" dirty="0"/>
                  <a:t>evaluation function </a:t>
                </a:r>
                <a:r>
                  <a:rPr lang="sv-SE" dirty="0"/>
                  <a:t>returns an estimate of the expected </a:t>
                </a:r>
                <a:r>
                  <a:rPr lang="sv-SE" b="1" dirty="0"/>
                  <a:t>utility</a:t>
                </a:r>
                <a:r>
                  <a:rPr lang="sv-SE" dirty="0"/>
                  <a:t>.</a:t>
                </a:r>
              </a:p>
              <a:p>
                <a:endParaRPr lang="sv-SE" dirty="0"/>
              </a:p>
              <a:p>
                <a:r>
                  <a:rPr lang="sv-SE" dirty="0"/>
                  <a:t>Properties of an </a:t>
                </a:r>
                <a:r>
                  <a:rPr lang="sv-SE" b="1" dirty="0"/>
                  <a:t>evaluation function</a:t>
                </a:r>
                <a:r>
                  <a:rPr lang="sv-SE" dirty="0"/>
                  <a:t>:</a:t>
                </a:r>
              </a:p>
              <a:p>
                <a:pPr lvl="1"/>
                <a:r>
                  <a:rPr lang="sv-SE" dirty="0"/>
                  <a:t>Terminal states should be ordered on the same way as with the </a:t>
                </a:r>
                <a:r>
                  <a:rPr lang="sv-SE" b="1" dirty="0"/>
                  <a:t>utility</a:t>
                </a:r>
                <a:r>
                  <a:rPr lang="sv-SE" dirty="0"/>
                  <a:t>.</a:t>
                </a:r>
              </a:p>
              <a:p>
                <a:pPr lvl="2"/>
                <a:r>
                  <a:rPr lang="sv-SE" dirty="0"/>
                  <a:t>i.e. Wins give more points than draws, and draws give more points than losses.</a:t>
                </a:r>
              </a:p>
              <a:p>
                <a:pPr lvl="1"/>
                <a:r>
                  <a:rPr lang="sv-SE" dirty="0"/>
                  <a:t>The computation of the </a:t>
                </a:r>
                <a:r>
                  <a:rPr lang="sv-SE" b="1" dirty="0"/>
                  <a:t>evaluation function </a:t>
                </a:r>
                <a:r>
                  <a:rPr lang="sv-SE" dirty="0"/>
                  <a:t>should be fast.</a:t>
                </a:r>
              </a:p>
              <a:p>
                <a:pPr lvl="1"/>
                <a:r>
                  <a:rPr lang="sv-SE" dirty="0"/>
                  <a:t>For the nonterminal states, the </a:t>
                </a:r>
                <a:r>
                  <a:rPr lang="sv-SE" b="1" dirty="0"/>
                  <a:t>evaluation function </a:t>
                </a:r>
                <a:r>
                  <a:rPr lang="sv-SE" dirty="0"/>
                  <a:t>has to be correlated with the actual chances of winning.</a:t>
                </a:r>
              </a:p>
              <a:p>
                <a:pPr lvl="1"/>
                <a:endParaRPr lang="sv-SE" dirty="0"/>
              </a:p>
              <a:p>
                <a:r>
                  <a:rPr lang="sv-SE" dirty="0"/>
                  <a:t>Most evaluation functions work by calculating various </a:t>
                </a:r>
                <a:r>
                  <a:rPr lang="sv-SE" b="1" dirty="0"/>
                  <a:t>features</a:t>
                </a:r>
                <a:r>
                  <a:rPr lang="sv-SE" dirty="0"/>
                  <a:t> of a state.</a:t>
                </a:r>
              </a:p>
              <a:p>
                <a:r>
                  <a:rPr lang="sv-SE" dirty="0"/>
                  <a:t>A weight will be given to each feature.</a:t>
                </a:r>
              </a:p>
              <a:p>
                <a:endParaRPr lang="sv-SE" dirty="0"/>
              </a:p>
              <a:p>
                <a:r>
                  <a:rPr lang="sv-SE" dirty="0"/>
                  <a:t>Mathematically, this kind of evaluation funciton is called a </a:t>
                </a:r>
                <a:r>
                  <a:rPr lang="sv-SE" b="1" dirty="0"/>
                  <a:t>weighted linear function</a:t>
                </a:r>
                <a:r>
                  <a:rPr lang="sv-S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𝐸𝑣𝑎𝑙</m:t>
                      </m:r>
                      <m:d>
                        <m:d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+ …+</m:t>
                      </m:r>
                      <m:sSub>
                        <m:sSub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d>
                        <m:dPr>
                          <m:ctrlPr>
                            <a:rPr lang="sv-S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sv-SE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sv-SE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sv-SE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sv-S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sv-SE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sv-SE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sv-SE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sv-SE" dirty="0"/>
              </a:p>
              <a:p>
                <a:pPr marL="0" indent="0">
                  <a:buNone/>
                </a:pPr>
                <a:r>
                  <a:rPr lang="sv-SE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sv-SE" dirty="0"/>
                  <a:t> is the weight that will affect to the </a:t>
                </a:r>
                <a:r>
                  <a:rPr lang="sv-SE" i="1" dirty="0"/>
                  <a:t>i</a:t>
                </a:r>
                <a:r>
                  <a:rPr lang="sv-SE" dirty="0"/>
                  <a:t>-th feature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sv-SE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sv-S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sv-SE" dirty="0"/>
                  <a:t>) of a state, </a:t>
                </a:r>
                <a:r>
                  <a:rPr lang="sv-SE" i="1" dirty="0"/>
                  <a:t>s.</a:t>
                </a:r>
                <a:endParaRPr lang="sv-SE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6EF40B6-EAE9-456D-84FD-335809A8B1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905000"/>
                <a:ext cx="10820400" cy="4897582"/>
              </a:xfrm>
              <a:blipFill>
                <a:blip r:embed="rId2"/>
                <a:stretch>
                  <a:fillRect l="-563" t="-2366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62940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82A6-BB8D-4416-ACD1-6C7245AD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Features – </a:t>
            </a:r>
            <a:r>
              <a:rPr lang="sv-SE" sz="3200" dirty="0"/>
              <a:t>chess example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F514-3BD9-4198-9547-478EF0CBE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v-SE" dirty="0"/>
              <a:t>Give a value (weight) to each piece. Then, count the number of pieces that we have. For example:</a:t>
            </a:r>
          </a:p>
          <a:p>
            <a:pPr lvl="1"/>
            <a:r>
              <a:rPr lang="sv-SE" dirty="0"/>
              <a:t>Pawn: 1 point</a:t>
            </a:r>
          </a:p>
          <a:p>
            <a:pPr lvl="1"/>
            <a:r>
              <a:rPr lang="sv-SE" dirty="0"/>
              <a:t>Knight: 3 points</a:t>
            </a:r>
          </a:p>
          <a:p>
            <a:pPr lvl="1"/>
            <a:r>
              <a:rPr lang="sv-SE" dirty="0"/>
              <a:t>Bishop: 3 points</a:t>
            </a:r>
          </a:p>
          <a:p>
            <a:pPr lvl="1"/>
            <a:r>
              <a:rPr lang="sv-SE" dirty="0"/>
              <a:t>Rook: 5 points</a:t>
            </a:r>
          </a:p>
          <a:p>
            <a:pPr lvl="1"/>
            <a:r>
              <a:rPr lang="sv-SE" dirty="0"/>
              <a:t>Queen: 9 points</a:t>
            </a:r>
          </a:p>
          <a:p>
            <a:pPr lvl="1"/>
            <a:endParaRPr lang="sv-SE" dirty="0"/>
          </a:p>
          <a:p>
            <a:r>
              <a:rPr lang="sv-SE" dirty="0"/>
              <a:t>”Good pawn structure” or ”king safety” can worth half a pawn.</a:t>
            </a:r>
          </a:p>
          <a:p>
            <a:r>
              <a:rPr lang="sv-SE" b="1" dirty="0">
                <a:solidFill>
                  <a:srgbClr val="FF0000"/>
                </a:solidFill>
              </a:rPr>
              <a:t>Problem: </a:t>
            </a:r>
            <a:r>
              <a:rPr lang="sv-SE" dirty="0"/>
              <a:t>We assume that the contribution of each feature is independent.</a:t>
            </a:r>
          </a:p>
          <a:p>
            <a:pPr lvl="1"/>
            <a:r>
              <a:rPr lang="sv-SE" dirty="0"/>
              <a:t>i.e. Bishops are stronger in the endgame, giving a fix value might not be the best idea.</a:t>
            </a:r>
          </a:p>
          <a:p>
            <a:r>
              <a:rPr lang="sv-SE" b="1" dirty="0">
                <a:solidFill>
                  <a:srgbClr val="00B050"/>
                </a:solidFill>
              </a:rPr>
              <a:t>Solutions: </a:t>
            </a:r>
          </a:p>
          <a:p>
            <a:pPr lvl="1"/>
            <a:r>
              <a:rPr lang="sv-SE" dirty="0"/>
              <a:t>You can change the value of the bishops with the time. </a:t>
            </a:r>
          </a:p>
          <a:p>
            <a:pPr lvl="1"/>
            <a:r>
              <a:rPr lang="sv-SE" dirty="0"/>
              <a:t>Create nonlinear combinations.</a:t>
            </a:r>
          </a:p>
          <a:p>
            <a:pPr lvl="2"/>
            <a:r>
              <a:rPr lang="sv-SE" dirty="0"/>
              <a:t>i.e. A pair of bishops might be worth slightly more than twice the value of a single bishop.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6609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935B-97F7-4FFB-994D-A3DE64D0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Stochastics games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36F05-DF81-4278-B0B4-E269B6165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552604"/>
          </a:xfrm>
        </p:spPr>
        <p:txBody>
          <a:bodyPr>
            <a:normAutofit fontScale="92500" lnSpcReduction="20000"/>
          </a:bodyPr>
          <a:lstStyle/>
          <a:p>
            <a:r>
              <a:rPr lang="sv-SE" dirty="0"/>
              <a:t>In stochastics games, unpredictability is added by using random elements.</a:t>
            </a:r>
          </a:p>
          <a:p>
            <a:pPr lvl="1"/>
            <a:r>
              <a:rPr lang="sv-SE" dirty="0"/>
              <a:t>i.e. Throwing of dice</a:t>
            </a:r>
          </a:p>
          <a:p>
            <a:pPr lvl="1"/>
            <a:endParaRPr lang="sv-SE" dirty="0"/>
          </a:p>
          <a:p>
            <a:r>
              <a:rPr lang="sv-SE" dirty="0"/>
              <a:t>Let’s take Backgammon as an example (2 dice):</a:t>
            </a:r>
          </a:p>
          <a:p>
            <a:pPr lvl="1"/>
            <a:r>
              <a:rPr lang="sv-SE" dirty="0"/>
              <a:t>Probability (1, 1) = 1/36.</a:t>
            </a:r>
          </a:p>
          <a:p>
            <a:pPr lvl="1"/>
            <a:r>
              <a:rPr lang="sv-SE" dirty="0"/>
              <a:t>....</a:t>
            </a:r>
          </a:p>
          <a:p>
            <a:pPr lvl="1"/>
            <a:r>
              <a:rPr lang="sv-SE" dirty="0"/>
              <a:t>Probability (6, 6) = 1/36.</a:t>
            </a:r>
          </a:p>
          <a:p>
            <a:pPr lvl="1"/>
            <a:r>
              <a:rPr lang="sv-SE" dirty="0"/>
              <a:t>Probability (1, 2) = 2/36 = 1/18. </a:t>
            </a:r>
          </a:p>
          <a:p>
            <a:pPr lvl="1"/>
            <a:r>
              <a:rPr lang="sv-SE" dirty="0"/>
              <a:t>Probability (1, 3) = 2/36 = 1/18. </a:t>
            </a:r>
          </a:p>
          <a:p>
            <a:pPr lvl="1"/>
            <a:r>
              <a:rPr lang="sv-SE" dirty="0"/>
              <a:t>....</a:t>
            </a:r>
          </a:p>
          <a:p>
            <a:pPr lvl="1"/>
            <a:r>
              <a:rPr lang="sv-SE" dirty="0"/>
              <a:t>Probability (6, 4) = 2/36 = 1/18. </a:t>
            </a:r>
          </a:p>
          <a:p>
            <a:pPr lvl="1"/>
            <a:r>
              <a:rPr lang="sv-SE" dirty="0"/>
              <a:t>Probability (6, 5) = 2/36 = 1/18. </a:t>
            </a:r>
          </a:p>
          <a:p>
            <a:pPr lvl="1"/>
            <a:endParaRPr lang="sv-SE" dirty="0"/>
          </a:p>
          <a:p>
            <a:r>
              <a:rPr lang="sv-SE" dirty="0"/>
              <a:t>A game tree for a stochastic game must include </a:t>
            </a:r>
            <a:r>
              <a:rPr lang="sv-SE" b="1" dirty="0"/>
              <a:t>chance nodes. </a:t>
            </a:r>
            <a:r>
              <a:rPr lang="sv-SE" dirty="0"/>
              <a:t>They will denote the possible dice rolls</a:t>
            </a:r>
            <a:endParaRPr lang="en-SE" dirty="0"/>
          </a:p>
          <a:p>
            <a:pPr lvl="1"/>
            <a:endParaRPr lang="en-SE" dirty="0"/>
          </a:p>
        </p:txBody>
      </p:sp>
      <p:pic>
        <p:nvPicPr>
          <p:cNvPr id="1028" name="Picture 4" descr="Resultado de imagen de backgammon">
            <a:extLst>
              <a:ext uri="{FF2B5EF4-FFF2-40B4-BE49-F238E27FC236}">
                <a16:creationId xmlns:a16="http://schemas.microsoft.com/office/drawing/2014/main" id="{E02798C9-693D-4279-BCC5-A71E02F26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650" y="3669873"/>
            <a:ext cx="3003490" cy="168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2046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47458-33C7-4FA8-933A-5C3973A1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Backgammon game tree</a:t>
            </a:r>
            <a:endParaRPr lang="en-SE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F8C94CF5-0440-4417-B60F-88C94F34D775}"/>
              </a:ext>
            </a:extLst>
          </p:cNvPr>
          <p:cNvSpPr/>
          <p:nvPr/>
        </p:nvSpPr>
        <p:spPr>
          <a:xfrm>
            <a:off x="5611092" y="1880755"/>
            <a:ext cx="401782" cy="353291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1980C35-1B32-42FF-B01B-87820F676EF9}"/>
              </a:ext>
            </a:extLst>
          </p:cNvPr>
          <p:cNvSpPr/>
          <p:nvPr/>
        </p:nvSpPr>
        <p:spPr>
          <a:xfrm>
            <a:off x="5611093" y="2660073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9376E71-C7E5-46AE-96C3-A9E64FC84697}"/>
              </a:ext>
            </a:extLst>
          </p:cNvPr>
          <p:cNvSpPr/>
          <p:nvPr/>
        </p:nvSpPr>
        <p:spPr>
          <a:xfrm rot="10800000">
            <a:off x="4313333" y="3861950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803DB5-1678-4857-9D58-9879EF751F25}"/>
              </a:ext>
            </a:extLst>
          </p:cNvPr>
          <p:cNvSpPr/>
          <p:nvPr/>
        </p:nvSpPr>
        <p:spPr>
          <a:xfrm>
            <a:off x="1039093" y="2660072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D03065-1E0A-4B80-80B1-556B477F242D}"/>
              </a:ext>
            </a:extLst>
          </p:cNvPr>
          <p:cNvSpPr/>
          <p:nvPr/>
        </p:nvSpPr>
        <p:spPr>
          <a:xfrm>
            <a:off x="3093028" y="2660072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9C0F8A-B4E7-47CA-AA6B-E7118767F4DB}"/>
              </a:ext>
            </a:extLst>
          </p:cNvPr>
          <p:cNvSpPr/>
          <p:nvPr/>
        </p:nvSpPr>
        <p:spPr>
          <a:xfrm>
            <a:off x="8946576" y="2660072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15A4D1-4365-4DCC-BFE7-EB7000689B19}"/>
              </a:ext>
            </a:extLst>
          </p:cNvPr>
          <p:cNvSpPr/>
          <p:nvPr/>
        </p:nvSpPr>
        <p:spPr>
          <a:xfrm>
            <a:off x="11000511" y="2660072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EA9B764-8F91-46ED-A8D2-61A784EDB895}"/>
              </a:ext>
            </a:extLst>
          </p:cNvPr>
          <p:cNvGrpSpPr/>
          <p:nvPr/>
        </p:nvGrpSpPr>
        <p:grpSpPr>
          <a:xfrm>
            <a:off x="983673" y="3013363"/>
            <a:ext cx="475627" cy="347502"/>
            <a:chOff x="983673" y="3013363"/>
            <a:chExt cx="475627" cy="347502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C24AAEC-70F2-42C1-821D-C5E53CEEBCF7}"/>
                </a:ext>
              </a:extLst>
            </p:cNvPr>
            <p:cNvCxnSpPr>
              <a:cxnSpLocks/>
              <a:stCxn id="7" idx="4"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4AD29FA-953D-41C8-B66A-BC6469DD2D12}"/>
                </a:ext>
              </a:extLst>
            </p:cNvPr>
            <p:cNvCxnSpPr>
              <a:stCxn id="7" idx="4"/>
            </p:cNvCxnSpPr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EF8C075-8C7C-467F-AC84-27BEE142D7D2}"/>
                </a:ext>
              </a:extLst>
            </p:cNvPr>
            <p:cNvCxnSpPr>
              <a:stCxn id="7" idx="4"/>
            </p:cNvCxnSpPr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8C2099-0001-4E70-8520-36F54C34DA14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58A942D-13F5-4224-9DD5-D07CB02C65EF}"/>
              </a:ext>
            </a:extLst>
          </p:cNvPr>
          <p:cNvGrpSpPr/>
          <p:nvPr/>
        </p:nvGrpSpPr>
        <p:grpSpPr>
          <a:xfrm>
            <a:off x="3037609" y="3013363"/>
            <a:ext cx="457201" cy="353291"/>
            <a:chOff x="3235036" y="3013363"/>
            <a:chExt cx="457201" cy="353291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20603B2-02B9-4D70-B2B0-5EA23F8B7A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5036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F6BE951-4141-4CB4-92F2-F7FE8C04881F}"/>
                </a:ext>
              </a:extLst>
            </p:cNvPr>
            <p:cNvCxnSpPr/>
            <p:nvPr/>
          </p:nvCxnSpPr>
          <p:spPr>
            <a:xfrm flipH="1">
              <a:off x="3390901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83F9B3C-B6A4-4544-9498-041E1A0B235A}"/>
                </a:ext>
              </a:extLst>
            </p:cNvPr>
            <p:cNvCxnSpPr/>
            <p:nvPr/>
          </p:nvCxnSpPr>
          <p:spPr>
            <a:xfrm>
              <a:off x="3491347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DDBBC52-FC2B-4387-8330-79141C3921BD}"/>
                </a:ext>
              </a:extLst>
            </p:cNvPr>
            <p:cNvSpPr txBox="1"/>
            <p:nvPr/>
          </p:nvSpPr>
          <p:spPr>
            <a:xfrm>
              <a:off x="3386335" y="3105044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AD9C294-EA8C-4ED7-BDA8-CEFE2BF4A542}"/>
              </a:ext>
            </a:extLst>
          </p:cNvPr>
          <p:cNvGrpSpPr/>
          <p:nvPr/>
        </p:nvGrpSpPr>
        <p:grpSpPr>
          <a:xfrm>
            <a:off x="8891157" y="3013363"/>
            <a:ext cx="457201" cy="353291"/>
            <a:chOff x="3235036" y="3013363"/>
            <a:chExt cx="457201" cy="353291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94FFB8F-0664-43A6-872E-2561C594ED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5036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3DEFA5B-D1C1-420F-8D68-9C2AE604BEF9}"/>
                </a:ext>
              </a:extLst>
            </p:cNvPr>
            <p:cNvCxnSpPr/>
            <p:nvPr/>
          </p:nvCxnSpPr>
          <p:spPr>
            <a:xfrm flipH="1">
              <a:off x="3390901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575D155-E28C-4572-B551-FC99AF57621F}"/>
                </a:ext>
              </a:extLst>
            </p:cNvPr>
            <p:cNvCxnSpPr/>
            <p:nvPr/>
          </p:nvCxnSpPr>
          <p:spPr>
            <a:xfrm>
              <a:off x="3491347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CA22E99-1AF8-4F6C-82F5-F001AF32CEB3}"/>
                </a:ext>
              </a:extLst>
            </p:cNvPr>
            <p:cNvSpPr txBox="1"/>
            <p:nvPr/>
          </p:nvSpPr>
          <p:spPr>
            <a:xfrm>
              <a:off x="3386335" y="3105044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82AF0C-A47D-4967-AB82-B8F5198640B0}"/>
              </a:ext>
            </a:extLst>
          </p:cNvPr>
          <p:cNvGrpSpPr/>
          <p:nvPr/>
        </p:nvGrpSpPr>
        <p:grpSpPr>
          <a:xfrm>
            <a:off x="10945092" y="3013363"/>
            <a:ext cx="457201" cy="353291"/>
            <a:chOff x="3235036" y="3013363"/>
            <a:chExt cx="457201" cy="35329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423957B-1A73-41C5-98D4-5BB3E4343F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5036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0EE7140-79C3-4C07-B751-E3EED0E14E1C}"/>
                </a:ext>
              </a:extLst>
            </p:cNvPr>
            <p:cNvCxnSpPr/>
            <p:nvPr/>
          </p:nvCxnSpPr>
          <p:spPr>
            <a:xfrm flipH="1">
              <a:off x="3390901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20C6249-BEE6-4EFD-9650-D534D7666487}"/>
                </a:ext>
              </a:extLst>
            </p:cNvPr>
            <p:cNvCxnSpPr/>
            <p:nvPr/>
          </p:nvCxnSpPr>
          <p:spPr>
            <a:xfrm>
              <a:off x="3491347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EEA56B5-B16A-426F-8F1B-CD094A7B8EBD}"/>
                </a:ext>
              </a:extLst>
            </p:cNvPr>
            <p:cNvSpPr txBox="1"/>
            <p:nvPr/>
          </p:nvSpPr>
          <p:spPr>
            <a:xfrm>
              <a:off x="3386335" y="3105044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D43B681-B6B2-4E71-A037-D19F8E0F0BEB}"/>
              </a:ext>
            </a:extLst>
          </p:cNvPr>
          <p:cNvCxnSpPr>
            <a:stCxn id="4" idx="3"/>
            <a:endCxn id="7" idx="0"/>
          </p:cNvCxnSpPr>
          <p:nvPr/>
        </p:nvCxnSpPr>
        <p:spPr>
          <a:xfrm flipH="1">
            <a:off x="1239984" y="2234046"/>
            <a:ext cx="4571999" cy="4260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A373A42-E5D9-45EE-93A3-A43ED1593614}"/>
              </a:ext>
            </a:extLst>
          </p:cNvPr>
          <p:cNvCxnSpPr>
            <a:stCxn id="4" idx="3"/>
            <a:endCxn id="8" idx="0"/>
          </p:cNvCxnSpPr>
          <p:nvPr/>
        </p:nvCxnSpPr>
        <p:spPr>
          <a:xfrm flipH="1">
            <a:off x="3293919" y="2234046"/>
            <a:ext cx="2518064" cy="4260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D2BDD7C-358F-40A8-AFF2-B1938438F991}"/>
              </a:ext>
            </a:extLst>
          </p:cNvPr>
          <p:cNvCxnSpPr>
            <a:stCxn id="4" idx="3"/>
            <a:endCxn id="5" idx="0"/>
          </p:cNvCxnSpPr>
          <p:nvPr/>
        </p:nvCxnSpPr>
        <p:spPr>
          <a:xfrm>
            <a:off x="5811983" y="2234046"/>
            <a:ext cx="1" cy="4260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1F85D41-D35B-41E6-9DED-97CE8A3DBE5F}"/>
              </a:ext>
            </a:extLst>
          </p:cNvPr>
          <p:cNvCxnSpPr>
            <a:stCxn id="4" idx="3"/>
            <a:endCxn id="9" idx="0"/>
          </p:cNvCxnSpPr>
          <p:nvPr/>
        </p:nvCxnSpPr>
        <p:spPr>
          <a:xfrm>
            <a:off x="5811983" y="2234046"/>
            <a:ext cx="3335484" cy="4260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4B964D7-6C5E-4EDB-98DB-2633E65CBE2E}"/>
              </a:ext>
            </a:extLst>
          </p:cNvPr>
          <p:cNvCxnSpPr>
            <a:stCxn id="4" idx="3"/>
            <a:endCxn id="10" idx="0"/>
          </p:cNvCxnSpPr>
          <p:nvPr/>
        </p:nvCxnSpPr>
        <p:spPr>
          <a:xfrm>
            <a:off x="5811983" y="2234046"/>
            <a:ext cx="5389419" cy="4260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CC1A120-6E5C-4627-84F8-69425D65507F}"/>
              </a:ext>
            </a:extLst>
          </p:cNvPr>
          <p:cNvGrpSpPr/>
          <p:nvPr/>
        </p:nvGrpSpPr>
        <p:grpSpPr>
          <a:xfrm>
            <a:off x="5811983" y="2234046"/>
            <a:ext cx="1714350" cy="714053"/>
            <a:chOff x="5811983" y="2234046"/>
            <a:chExt cx="1714350" cy="714053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8CB520A-ABE5-4133-8B84-D3E310C7E514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5811983" y="2234046"/>
              <a:ext cx="284017" cy="3117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4DEEC9F-0014-4344-B5C8-9FBD029DCBD5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5811983" y="2234046"/>
              <a:ext cx="401781" cy="2736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5A05F76-A240-4808-97C7-77EDA9BEBCAB}"/>
                </a:ext>
              </a:extLst>
            </p:cNvPr>
            <p:cNvSpPr txBox="1"/>
            <p:nvPr/>
          </p:nvSpPr>
          <p:spPr>
            <a:xfrm>
              <a:off x="7173351" y="2609545"/>
              <a:ext cx="3529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600" dirty="0"/>
                <a:t>...</a:t>
              </a:r>
              <a:endParaRPr lang="en-SE" sz="2800" dirty="0"/>
            </a:p>
          </p:txBody>
        </p:sp>
      </p:grp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05BF619-0CAB-48BA-AFE6-A2DEE8086D19}"/>
              </a:ext>
            </a:extLst>
          </p:cNvPr>
          <p:cNvSpPr/>
          <p:nvPr/>
        </p:nvSpPr>
        <p:spPr>
          <a:xfrm rot="10800000">
            <a:off x="6348852" y="3848096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6938902-ACAB-4E76-8F0A-2B9EB67F1A67}"/>
              </a:ext>
            </a:extLst>
          </p:cNvPr>
          <p:cNvSpPr/>
          <p:nvPr/>
        </p:nvSpPr>
        <p:spPr>
          <a:xfrm rot="10800000">
            <a:off x="2333239" y="3848096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360FA4A2-DCCD-455A-8BBE-B6195A9A10A3}"/>
              </a:ext>
            </a:extLst>
          </p:cNvPr>
          <p:cNvSpPr/>
          <p:nvPr/>
        </p:nvSpPr>
        <p:spPr>
          <a:xfrm rot="10800000">
            <a:off x="9908366" y="3848095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8950299-5A82-488B-A228-77D6D71367CE}"/>
              </a:ext>
            </a:extLst>
          </p:cNvPr>
          <p:cNvSpPr txBox="1"/>
          <p:nvPr/>
        </p:nvSpPr>
        <p:spPr>
          <a:xfrm>
            <a:off x="5611092" y="3741608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/>
              <a:t>...</a:t>
            </a:r>
            <a:endParaRPr lang="en-SE" sz="2800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B63AF78-7C18-49F1-A270-78E969C741C1}"/>
              </a:ext>
            </a:extLst>
          </p:cNvPr>
          <p:cNvCxnSpPr>
            <a:stCxn id="5" idx="4"/>
            <a:endCxn id="63" idx="3"/>
          </p:cNvCxnSpPr>
          <p:nvPr/>
        </p:nvCxnSpPr>
        <p:spPr>
          <a:xfrm flipH="1">
            <a:off x="2534130" y="3013364"/>
            <a:ext cx="3277854" cy="8347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1148C37-A5D1-48E2-8F96-E0375AB09585}"/>
              </a:ext>
            </a:extLst>
          </p:cNvPr>
          <p:cNvCxnSpPr>
            <a:stCxn id="5" idx="4"/>
            <a:endCxn id="6" idx="3"/>
          </p:cNvCxnSpPr>
          <p:nvPr/>
        </p:nvCxnSpPr>
        <p:spPr>
          <a:xfrm flipH="1">
            <a:off x="4514224" y="3013364"/>
            <a:ext cx="1297760" cy="8485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A718E6C-81D6-459A-BF08-96284AFAE619}"/>
              </a:ext>
            </a:extLst>
          </p:cNvPr>
          <p:cNvCxnSpPr>
            <a:stCxn id="5" idx="4"/>
            <a:endCxn id="62" idx="3"/>
          </p:cNvCxnSpPr>
          <p:nvPr/>
        </p:nvCxnSpPr>
        <p:spPr>
          <a:xfrm>
            <a:off x="5811984" y="3013364"/>
            <a:ext cx="737759" cy="8347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42EF82E-299C-4C25-AE26-42274F636AD4}"/>
              </a:ext>
            </a:extLst>
          </p:cNvPr>
          <p:cNvCxnSpPr>
            <a:stCxn id="5" idx="4"/>
            <a:endCxn id="64" idx="3"/>
          </p:cNvCxnSpPr>
          <p:nvPr/>
        </p:nvCxnSpPr>
        <p:spPr>
          <a:xfrm>
            <a:off x="5811984" y="3013364"/>
            <a:ext cx="4297273" cy="8347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FB1E7CB-136F-4A2D-A668-4253C4E09ED7}"/>
              </a:ext>
            </a:extLst>
          </p:cNvPr>
          <p:cNvCxnSpPr>
            <a:cxnSpLocks/>
            <a:stCxn id="5" idx="4"/>
          </p:cNvCxnSpPr>
          <p:nvPr/>
        </p:nvCxnSpPr>
        <p:spPr>
          <a:xfrm flipH="1">
            <a:off x="5666510" y="3013364"/>
            <a:ext cx="145474" cy="299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8A9ED1A-AD1F-4AFC-AE61-43110BEDB394}"/>
              </a:ext>
            </a:extLst>
          </p:cNvPr>
          <p:cNvCxnSpPr>
            <a:stCxn id="5" idx="4"/>
          </p:cNvCxnSpPr>
          <p:nvPr/>
        </p:nvCxnSpPr>
        <p:spPr>
          <a:xfrm>
            <a:off x="5811984" y="3013364"/>
            <a:ext cx="38652" cy="2606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AB9736F-C79D-4A2E-BD25-A1873054B80C}"/>
              </a:ext>
            </a:extLst>
          </p:cNvPr>
          <p:cNvSpPr txBox="1"/>
          <p:nvPr/>
        </p:nvSpPr>
        <p:spPr>
          <a:xfrm>
            <a:off x="3596049" y="3038640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1/36</a:t>
            </a:r>
          </a:p>
          <a:p>
            <a:r>
              <a:rPr lang="sv-SE" sz="1100" dirty="0"/>
              <a:t>Dice: 1, 1</a:t>
            </a:r>
            <a:endParaRPr lang="en-SE" sz="11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8663E74-B283-42ED-9085-9743EB30E18B}"/>
              </a:ext>
            </a:extLst>
          </p:cNvPr>
          <p:cNvSpPr txBox="1"/>
          <p:nvPr/>
        </p:nvSpPr>
        <p:spPr>
          <a:xfrm>
            <a:off x="4831212" y="3519415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1/18</a:t>
            </a:r>
          </a:p>
          <a:p>
            <a:r>
              <a:rPr lang="sv-SE" sz="1100" dirty="0"/>
              <a:t>Dice: 1, 2</a:t>
            </a:r>
            <a:endParaRPr lang="en-SE" sz="11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68C2575-846A-4511-9AB5-4D35D837799D}"/>
              </a:ext>
            </a:extLst>
          </p:cNvPr>
          <p:cNvSpPr txBox="1"/>
          <p:nvPr/>
        </p:nvSpPr>
        <p:spPr>
          <a:xfrm>
            <a:off x="6348858" y="3350201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1/18</a:t>
            </a:r>
          </a:p>
          <a:p>
            <a:r>
              <a:rPr lang="sv-SE" sz="1100" dirty="0"/>
              <a:t>Dice: 6, 5</a:t>
            </a:r>
            <a:endParaRPr lang="en-SE" sz="11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401FDE6-954E-49E5-89F9-2CC3196A7869}"/>
              </a:ext>
            </a:extLst>
          </p:cNvPr>
          <p:cNvSpPr txBox="1"/>
          <p:nvPr/>
        </p:nvSpPr>
        <p:spPr>
          <a:xfrm>
            <a:off x="7655991" y="3127242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1/36</a:t>
            </a:r>
          </a:p>
          <a:p>
            <a:r>
              <a:rPr lang="sv-SE" sz="1100" dirty="0"/>
              <a:t>Dice: 6, 6</a:t>
            </a:r>
            <a:endParaRPr lang="en-SE" sz="1100" dirty="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92D9D29E-962E-49C0-82B2-79F21DFAB8D4}"/>
              </a:ext>
            </a:extLst>
          </p:cNvPr>
          <p:cNvSpPr/>
          <p:nvPr/>
        </p:nvSpPr>
        <p:spPr>
          <a:xfrm>
            <a:off x="6736619" y="4586734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E30EA4D-2F33-462B-B99D-481E39230F5F}"/>
              </a:ext>
            </a:extLst>
          </p:cNvPr>
          <p:cNvSpPr/>
          <p:nvPr/>
        </p:nvSpPr>
        <p:spPr>
          <a:xfrm>
            <a:off x="3854402" y="4586734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797F4EC8-3AFF-4976-82AA-FDAD7298F036}"/>
              </a:ext>
            </a:extLst>
          </p:cNvPr>
          <p:cNvSpPr/>
          <p:nvPr/>
        </p:nvSpPr>
        <p:spPr>
          <a:xfrm>
            <a:off x="10126423" y="4580686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6F676EAA-8D1E-4378-8EBA-A8BD84AC7772}"/>
              </a:ext>
            </a:extLst>
          </p:cNvPr>
          <p:cNvSpPr/>
          <p:nvPr/>
        </p:nvSpPr>
        <p:spPr>
          <a:xfrm>
            <a:off x="8394133" y="4580686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69CD6FD1-848C-4616-896F-06906D6B5385}"/>
              </a:ext>
            </a:extLst>
          </p:cNvPr>
          <p:cNvCxnSpPr>
            <a:stCxn id="62" idx="0"/>
            <a:endCxn id="84" idx="0"/>
          </p:cNvCxnSpPr>
          <p:nvPr/>
        </p:nvCxnSpPr>
        <p:spPr>
          <a:xfrm flipH="1">
            <a:off x="4055293" y="4201387"/>
            <a:ext cx="2494450" cy="3853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E1C75A1-BC1E-42B0-8CF1-1FAC0CD3DB63}"/>
              </a:ext>
            </a:extLst>
          </p:cNvPr>
          <p:cNvCxnSpPr>
            <a:stCxn id="62" idx="0"/>
            <a:endCxn id="83" idx="0"/>
          </p:cNvCxnSpPr>
          <p:nvPr/>
        </p:nvCxnSpPr>
        <p:spPr>
          <a:xfrm>
            <a:off x="6549743" y="4201387"/>
            <a:ext cx="387767" cy="3853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E73F40B-D803-4295-A50B-86A00C013806}"/>
              </a:ext>
            </a:extLst>
          </p:cNvPr>
          <p:cNvCxnSpPr>
            <a:stCxn id="62" idx="0"/>
            <a:endCxn id="88" idx="0"/>
          </p:cNvCxnSpPr>
          <p:nvPr/>
        </p:nvCxnSpPr>
        <p:spPr>
          <a:xfrm>
            <a:off x="6549743" y="4201387"/>
            <a:ext cx="2045281" cy="3792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5FC4098-101B-41EE-8FF8-2B0339267CE0}"/>
              </a:ext>
            </a:extLst>
          </p:cNvPr>
          <p:cNvCxnSpPr>
            <a:stCxn id="62" idx="0"/>
            <a:endCxn id="87" idx="0"/>
          </p:cNvCxnSpPr>
          <p:nvPr/>
        </p:nvCxnSpPr>
        <p:spPr>
          <a:xfrm>
            <a:off x="6549743" y="4201387"/>
            <a:ext cx="3777571" cy="3792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0F8793D-E329-4413-9E12-00009AC9B975}"/>
              </a:ext>
            </a:extLst>
          </p:cNvPr>
          <p:cNvGrpSpPr/>
          <p:nvPr/>
        </p:nvGrpSpPr>
        <p:grpSpPr>
          <a:xfrm>
            <a:off x="6662774" y="4947831"/>
            <a:ext cx="475627" cy="347502"/>
            <a:chOff x="983673" y="3013363"/>
            <a:chExt cx="475627" cy="347502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73C0F20-309C-4E75-9CDB-613679B7F7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E273605-D8BD-4C14-8294-D2DC4994E34B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D287AC5-B1E9-4067-A5EA-B90C05AA90E0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437EDF1-C4F0-4BFC-92C2-95507D24DA3D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2C74CE57-4DB4-4FA1-8B03-845C1FD1B5D5}"/>
              </a:ext>
            </a:extLst>
          </p:cNvPr>
          <p:cNvGrpSpPr/>
          <p:nvPr/>
        </p:nvGrpSpPr>
        <p:grpSpPr>
          <a:xfrm>
            <a:off x="8340837" y="4959983"/>
            <a:ext cx="475627" cy="347502"/>
            <a:chOff x="983673" y="3013363"/>
            <a:chExt cx="475627" cy="347502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ADE2551-9A68-4153-AF06-D537999FE6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9FDDB90-871E-417C-82D3-2A57B69A52F5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9EE4837-6CD7-4C3B-9DF4-9307A7658AB7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D11230B5-DDFE-449B-AB86-80C9587869F1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45B42F2-D6E0-45D4-888B-56D3D690F8B9}"/>
              </a:ext>
            </a:extLst>
          </p:cNvPr>
          <p:cNvGrpSpPr/>
          <p:nvPr/>
        </p:nvGrpSpPr>
        <p:grpSpPr>
          <a:xfrm>
            <a:off x="10063124" y="4947831"/>
            <a:ext cx="475627" cy="347502"/>
            <a:chOff x="983673" y="3013363"/>
            <a:chExt cx="475627" cy="347502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24D6870-9131-48E0-B4D3-EF7575C4A0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DA66D46-381E-4E9B-856A-9C443FE4F480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0B11BC-D3B4-4EAA-937B-C1B081DBE3BA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2AE8451-DE36-45B7-93BC-2168C2F88B7C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F215CC9-0D78-4B2D-9300-7A02B92918C1}"/>
              </a:ext>
            </a:extLst>
          </p:cNvPr>
          <p:cNvSpPr txBox="1"/>
          <p:nvPr/>
        </p:nvSpPr>
        <p:spPr>
          <a:xfrm>
            <a:off x="5586384" y="4547753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/>
              <a:t>...</a:t>
            </a:r>
            <a:endParaRPr lang="en-SE" sz="2800" dirty="0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DBBB0D7-F1A5-4AEE-83D2-1E13FC42F29A}"/>
              </a:ext>
            </a:extLst>
          </p:cNvPr>
          <p:cNvCxnSpPr>
            <a:cxnSpLocks/>
            <a:stCxn id="62" idx="0"/>
          </p:cNvCxnSpPr>
          <p:nvPr/>
        </p:nvCxnSpPr>
        <p:spPr>
          <a:xfrm flipH="1">
            <a:off x="6413487" y="4201387"/>
            <a:ext cx="136256" cy="2276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0E51EF3-F94C-4A97-AF68-828C1C807ACB}"/>
              </a:ext>
            </a:extLst>
          </p:cNvPr>
          <p:cNvCxnSpPr>
            <a:cxnSpLocks/>
            <a:stCxn id="62" idx="0"/>
          </p:cNvCxnSpPr>
          <p:nvPr/>
        </p:nvCxnSpPr>
        <p:spPr>
          <a:xfrm flipH="1">
            <a:off x="6167014" y="4201387"/>
            <a:ext cx="382729" cy="215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Isosceles Triangle 118">
            <a:extLst>
              <a:ext uri="{FF2B5EF4-FFF2-40B4-BE49-F238E27FC236}">
                <a16:creationId xmlns:a16="http://schemas.microsoft.com/office/drawing/2014/main" id="{E75D1F75-3DDB-451D-AD6D-710C22D7810C}"/>
              </a:ext>
            </a:extLst>
          </p:cNvPr>
          <p:cNvSpPr/>
          <p:nvPr/>
        </p:nvSpPr>
        <p:spPr>
          <a:xfrm>
            <a:off x="684069" y="5649192"/>
            <a:ext cx="401782" cy="353291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49D96E8B-3D1D-4464-BA3E-30AFD0B1EC2A}"/>
              </a:ext>
            </a:extLst>
          </p:cNvPr>
          <p:cNvSpPr/>
          <p:nvPr/>
        </p:nvSpPr>
        <p:spPr>
          <a:xfrm>
            <a:off x="2893870" y="5649192"/>
            <a:ext cx="401782" cy="353291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21" name="Isosceles Triangle 120">
            <a:extLst>
              <a:ext uri="{FF2B5EF4-FFF2-40B4-BE49-F238E27FC236}">
                <a16:creationId xmlns:a16="http://schemas.microsoft.com/office/drawing/2014/main" id="{5FEE285A-2854-401D-92C6-5CAD5977B8DD}"/>
              </a:ext>
            </a:extLst>
          </p:cNvPr>
          <p:cNvSpPr/>
          <p:nvPr/>
        </p:nvSpPr>
        <p:spPr>
          <a:xfrm>
            <a:off x="4688034" y="5649192"/>
            <a:ext cx="401782" cy="353291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22" name="Isosceles Triangle 121">
            <a:extLst>
              <a:ext uri="{FF2B5EF4-FFF2-40B4-BE49-F238E27FC236}">
                <a16:creationId xmlns:a16="http://schemas.microsoft.com/office/drawing/2014/main" id="{B0039F53-2C3A-4780-AA45-F8CF4E7D64B1}"/>
              </a:ext>
            </a:extLst>
          </p:cNvPr>
          <p:cNvSpPr/>
          <p:nvPr/>
        </p:nvSpPr>
        <p:spPr>
          <a:xfrm>
            <a:off x="6941847" y="5649191"/>
            <a:ext cx="401782" cy="353291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BD800F4-87F2-42DE-998E-7F9A3574A114}"/>
              </a:ext>
            </a:extLst>
          </p:cNvPr>
          <p:cNvCxnSpPr>
            <a:stCxn id="84" idx="4"/>
            <a:endCxn id="119" idx="0"/>
          </p:cNvCxnSpPr>
          <p:nvPr/>
        </p:nvCxnSpPr>
        <p:spPr>
          <a:xfrm flipH="1">
            <a:off x="884960" y="4940025"/>
            <a:ext cx="3170333" cy="7091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2A1EDAD-2AE4-4B3E-9CE5-429486124733}"/>
              </a:ext>
            </a:extLst>
          </p:cNvPr>
          <p:cNvCxnSpPr>
            <a:stCxn id="84" idx="4"/>
            <a:endCxn id="120" idx="0"/>
          </p:cNvCxnSpPr>
          <p:nvPr/>
        </p:nvCxnSpPr>
        <p:spPr>
          <a:xfrm flipH="1">
            <a:off x="3094761" y="4940025"/>
            <a:ext cx="960532" cy="7091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BFF394D2-6798-42DF-B0F7-A2CF4F4795D1}"/>
              </a:ext>
            </a:extLst>
          </p:cNvPr>
          <p:cNvCxnSpPr>
            <a:stCxn id="84" idx="4"/>
            <a:endCxn id="121" idx="0"/>
          </p:cNvCxnSpPr>
          <p:nvPr/>
        </p:nvCxnSpPr>
        <p:spPr>
          <a:xfrm>
            <a:off x="4055293" y="4940025"/>
            <a:ext cx="833632" cy="7091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A539C8A0-7690-46C0-9821-C11F5B9435F0}"/>
              </a:ext>
            </a:extLst>
          </p:cNvPr>
          <p:cNvCxnSpPr>
            <a:stCxn id="84" idx="4"/>
            <a:endCxn id="122" idx="0"/>
          </p:cNvCxnSpPr>
          <p:nvPr/>
        </p:nvCxnSpPr>
        <p:spPr>
          <a:xfrm>
            <a:off x="4055293" y="4940025"/>
            <a:ext cx="3087445" cy="7091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84AD21B4-E0CB-44BE-91A4-30DEB169AE1A}"/>
              </a:ext>
            </a:extLst>
          </p:cNvPr>
          <p:cNvSpPr txBox="1"/>
          <p:nvPr/>
        </p:nvSpPr>
        <p:spPr>
          <a:xfrm>
            <a:off x="3866517" y="5649191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/>
              <a:t>...</a:t>
            </a:r>
            <a:endParaRPr lang="en-SE" sz="2800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899F652-2868-4DA9-AC28-AA451BFD6148}"/>
              </a:ext>
            </a:extLst>
          </p:cNvPr>
          <p:cNvSpPr txBox="1"/>
          <p:nvPr/>
        </p:nvSpPr>
        <p:spPr>
          <a:xfrm>
            <a:off x="1320912" y="4981769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1/36</a:t>
            </a:r>
          </a:p>
          <a:p>
            <a:r>
              <a:rPr lang="sv-SE" sz="1100" dirty="0"/>
              <a:t>Dice: 1, 1</a:t>
            </a:r>
            <a:endParaRPr lang="en-SE" sz="11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E3F1EEB-2C4A-4406-A58D-F87AF09D4778}"/>
              </a:ext>
            </a:extLst>
          </p:cNvPr>
          <p:cNvSpPr txBox="1"/>
          <p:nvPr/>
        </p:nvSpPr>
        <p:spPr>
          <a:xfrm>
            <a:off x="2358307" y="5291415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1/18</a:t>
            </a:r>
          </a:p>
          <a:p>
            <a:r>
              <a:rPr lang="sv-SE" sz="1100" dirty="0"/>
              <a:t>Dice: 1, 2</a:t>
            </a:r>
            <a:endParaRPr lang="en-SE" sz="11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B055F29-88F6-4B1F-A199-E9036589F0E9}"/>
              </a:ext>
            </a:extLst>
          </p:cNvPr>
          <p:cNvSpPr txBox="1"/>
          <p:nvPr/>
        </p:nvSpPr>
        <p:spPr>
          <a:xfrm>
            <a:off x="4786519" y="5276426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1/18</a:t>
            </a:r>
          </a:p>
          <a:p>
            <a:r>
              <a:rPr lang="sv-SE" sz="1100" dirty="0"/>
              <a:t>Dice: 6, 5</a:t>
            </a:r>
            <a:endParaRPr lang="en-SE" sz="11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0D3291A-E326-4A9C-ADFB-8E16F93D1DFF}"/>
              </a:ext>
            </a:extLst>
          </p:cNvPr>
          <p:cNvSpPr txBox="1"/>
          <p:nvPr/>
        </p:nvSpPr>
        <p:spPr>
          <a:xfrm>
            <a:off x="5673609" y="4961236"/>
            <a:ext cx="8723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/>
              <a:t>Prob: 1/36</a:t>
            </a:r>
          </a:p>
          <a:p>
            <a:r>
              <a:rPr lang="sv-SE" sz="1100" dirty="0"/>
              <a:t>Dice: 6, 6</a:t>
            </a:r>
            <a:endParaRPr lang="en-SE" sz="1100" dirty="0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37349C69-519E-47B3-8025-7E76E7BF38E1}"/>
              </a:ext>
            </a:extLst>
          </p:cNvPr>
          <p:cNvCxnSpPr>
            <a:cxnSpLocks/>
            <a:stCxn id="120" idx="3"/>
          </p:cNvCxnSpPr>
          <p:nvPr/>
        </p:nvCxnSpPr>
        <p:spPr>
          <a:xfrm flipH="1">
            <a:off x="2252856" y="6002483"/>
            <a:ext cx="841905" cy="4788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7B282D6D-6ECB-483C-8D20-5F3EDC48F900}"/>
              </a:ext>
            </a:extLst>
          </p:cNvPr>
          <p:cNvCxnSpPr>
            <a:cxnSpLocks/>
            <a:stCxn id="120" idx="3"/>
          </p:cNvCxnSpPr>
          <p:nvPr/>
        </p:nvCxnSpPr>
        <p:spPr>
          <a:xfrm flipH="1">
            <a:off x="2634119" y="6002483"/>
            <a:ext cx="460642" cy="4788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2C6AD1FA-1826-47F8-A1AE-07D031AEF0C3}"/>
              </a:ext>
            </a:extLst>
          </p:cNvPr>
          <p:cNvCxnSpPr>
            <a:cxnSpLocks/>
            <a:stCxn id="120" idx="3"/>
          </p:cNvCxnSpPr>
          <p:nvPr/>
        </p:nvCxnSpPr>
        <p:spPr>
          <a:xfrm flipH="1">
            <a:off x="2937882" y="6002483"/>
            <a:ext cx="156879" cy="5437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9158F2D3-FEE8-4BD6-8A62-C3FDA73D5EFB}"/>
              </a:ext>
            </a:extLst>
          </p:cNvPr>
          <p:cNvCxnSpPr>
            <a:cxnSpLocks/>
            <a:stCxn id="120" idx="3"/>
          </p:cNvCxnSpPr>
          <p:nvPr/>
        </p:nvCxnSpPr>
        <p:spPr>
          <a:xfrm>
            <a:off x="3094761" y="6002483"/>
            <a:ext cx="426268" cy="5009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594D6EB-793B-4464-965E-9372063BAEE7}"/>
              </a:ext>
            </a:extLst>
          </p:cNvPr>
          <p:cNvCxnSpPr>
            <a:cxnSpLocks/>
            <a:stCxn id="120" idx="3"/>
          </p:cNvCxnSpPr>
          <p:nvPr/>
        </p:nvCxnSpPr>
        <p:spPr>
          <a:xfrm>
            <a:off x="3094761" y="6002483"/>
            <a:ext cx="736454" cy="5009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F1C9F80D-64B4-4675-8F67-0562E69C413E}"/>
              </a:ext>
            </a:extLst>
          </p:cNvPr>
          <p:cNvCxnSpPr>
            <a:cxnSpLocks/>
            <a:stCxn id="120" idx="3"/>
          </p:cNvCxnSpPr>
          <p:nvPr/>
        </p:nvCxnSpPr>
        <p:spPr>
          <a:xfrm flipH="1">
            <a:off x="3093029" y="6002483"/>
            <a:ext cx="1732" cy="301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3735E9E-8149-41AD-A836-B6779B83BBF0}"/>
              </a:ext>
            </a:extLst>
          </p:cNvPr>
          <p:cNvCxnSpPr>
            <a:cxnSpLocks/>
            <a:stCxn id="120" idx="3"/>
          </p:cNvCxnSpPr>
          <p:nvPr/>
        </p:nvCxnSpPr>
        <p:spPr>
          <a:xfrm>
            <a:off x="3094761" y="6002483"/>
            <a:ext cx="94147" cy="3151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017FA6F7-7E1B-48AC-B4D2-AD32D60B692F}"/>
              </a:ext>
            </a:extLst>
          </p:cNvPr>
          <p:cNvSpPr txBox="1"/>
          <p:nvPr/>
        </p:nvSpPr>
        <p:spPr>
          <a:xfrm>
            <a:off x="69273" y="6488668"/>
            <a:ext cx="4020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Terminal                2    -1   1  ...  -1   1</a:t>
            </a:r>
            <a:endParaRPr lang="en-SE" dirty="0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AB6F73BF-8F6A-4A55-B701-5AFD0DCC7910}"/>
              </a:ext>
            </a:extLst>
          </p:cNvPr>
          <p:cNvGrpSpPr/>
          <p:nvPr/>
        </p:nvGrpSpPr>
        <p:grpSpPr>
          <a:xfrm>
            <a:off x="4651111" y="6002482"/>
            <a:ext cx="475627" cy="347502"/>
            <a:chOff x="983673" y="3013363"/>
            <a:chExt cx="475627" cy="347502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583FEB9-5AE3-4465-A565-B7FEF647ED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8313F00-C978-4CED-8BDF-2530D097C786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474AC05-E4CA-44DC-BAD1-F156FCD5A5EA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A7B36D7D-AC8D-4991-9454-2F87F4D8356D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0E009A9-9073-4285-9952-D29AE60A556F}"/>
              </a:ext>
            </a:extLst>
          </p:cNvPr>
          <p:cNvGrpSpPr/>
          <p:nvPr/>
        </p:nvGrpSpPr>
        <p:grpSpPr>
          <a:xfrm>
            <a:off x="6900587" y="6008838"/>
            <a:ext cx="475627" cy="347502"/>
            <a:chOff x="983673" y="3013363"/>
            <a:chExt cx="475627" cy="347502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3C669BA-36E4-4B9C-8EB4-21C2601D1C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7955A1D-DB61-425A-9549-D49E61B06D3B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80841569-EAF3-47D0-B412-AD4A2FF7DCC6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222F3C90-9EDF-4898-B69E-9EBDF89761FC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FDC14BE5-9D30-4EAE-A7DF-C36C1166FDDD}"/>
              </a:ext>
            </a:extLst>
          </p:cNvPr>
          <p:cNvGrpSpPr/>
          <p:nvPr/>
        </p:nvGrpSpPr>
        <p:grpSpPr>
          <a:xfrm>
            <a:off x="622456" y="6008838"/>
            <a:ext cx="475627" cy="347502"/>
            <a:chOff x="983673" y="3013363"/>
            <a:chExt cx="475627" cy="347502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B782302-E7EF-4942-90E2-4F2CBCC27C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8C6C3689-D935-47F5-8309-B2AE19EADB0A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7E351EF9-98DC-44C8-B185-A64CBC1CEB76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E8783D70-16E3-4D72-88FD-D6CC3EA7EC32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sp>
        <p:nvSpPr>
          <p:cNvPr id="184" name="TextBox 183">
            <a:extLst>
              <a:ext uri="{FF2B5EF4-FFF2-40B4-BE49-F238E27FC236}">
                <a16:creationId xmlns:a16="http://schemas.microsoft.com/office/drawing/2014/main" id="{361E9097-68C5-448B-B1C3-4062A994159C}"/>
              </a:ext>
            </a:extLst>
          </p:cNvPr>
          <p:cNvSpPr txBox="1"/>
          <p:nvPr/>
        </p:nvSpPr>
        <p:spPr>
          <a:xfrm>
            <a:off x="7785" y="5652655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F58F8C0-A69A-4F48-A637-B3BB6C38D2A4}"/>
              </a:ext>
            </a:extLst>
          </p:cNvPr>
          <p:cNvSpPr txBox="1"/>
          <p:nvPr/>
        </p:nvSpPr>
        <p:spPr>
          <a:xfrm>
            <a:off x="7785" y="4547312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Chance</a:t>
            </a:r>
            <a:endParaRPr lang="en-SE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2FD5649D-7C43-4CF2-A932-53878D1904D9}"/>
              </a:ext>
            </a:extLst>
          </p:cNvPr>
          <p:cNvSpPr txBox="1"/>
          <p:nvPr/>
        </p:nvSpPr>
        <p:spPr>
          <a:xfrm>
            <a:off x="-72110" y="2635743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Chance</a:t>
            </a:r>
            <a:endParaRPr lang="en-SE" dirty="0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BA726BB5-BACC-421B-BE0A-459C9FC6FF9F}"/>
              </a:ext>
            </a:extLst>
          </p:cNvPr>
          <p:cNvSpPr txBox="1"/>
          <p:nvPr/>
        </p:nvSpPr>
        <p:spPr>
          <a:xfrm>
            <a:off x="10251" y="1966521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DEFD168B-C320-481C-892C-17475F55F6BF}"/>
              </a:ext>
            </a:extLst>
          </p:cNvPr>
          <p:cNvSpPr txBox="1"/>
          <p:nvPr/>
        </p:nvSpPr>
        <p:spPr>
          <a:xfrm>
            <a:off x="59455" y="377486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AA7B9699-421D-4E84-BDD4-8DB1F15A1107}"/>
              </a:ext>
            </a:extLst>
          </p:cNvPr>
          <p:cNvGrpSpPr/>
          <p:nvPr/>
        </p:nvGrpSpPr>
        <p:grpSpPr>
          <a:xfrm>
            <a:off x="9851687" y="4201977"/>
            <a:ext cx="475627" cy="347502"/>
            <a:chOff x="983673" y="3013363"/>
            <a:chExt cx="475627" cy="347502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A382343-83F4-40A5-9FE4-D4A056E4AC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B6E64DC8-AA9B-461A-BB21-0D7F6C8D44E4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260F6AF-E145-4992-BA09-89822DF77930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19331F1F-801B-4CFB-A246-0AF9E829B1B4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F8F3FE9-34C2-4C0F-AF3F-CAC62785A005}"/>
              </a:ext>
            </a:extLst>
          </p:cNvPr>
          <p:cNvGrpSpPr/>
          <p:nvPr/>
        </p:nvGrpSpPr>
        <p:grpSpPr>
          <a:xfrm>
            <a:off x="2271818" y="4199810"/>
            <a:ext cx="475627" cy="347502"/>
            <a:chOff x="983673" y="3013363"/>
            <a:chExt cx="475627" cy="347502"/>
          </a:xfrm>
        </p:grpSpPr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5E25DDB-B721-4D3C-9216-6D74681808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DDA2961C-9EF0-4B75-AD4F-14F0917B578C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A5A5F15F-2084-48DA-894F-3BC16C8BA131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C62170A2-8053-4367-8EF0-44E7A56FCC4F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AE80B7AD-F563-4B20-AC25-9E4FA73F67AD}"/>
              </a:ext>
            </a:extLst>
          </p:cNvPr>
          <p:cNvGrpSpPr/>
          <p:nvPr/>
        </p:nvGrpSpPr>
        <p:grpSpPr>
          <a:xfrm>
            <a:off x="4259179" y="4212373"/>
            <a:ext cx="475627" cy="347502"/>
            <a:chOff x="983673" y="3013363"/>
            <a:chExt cx="475627" cy="347502"/>
          </a:xfrm>
        </p:grpSpPr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A078D12-33F9-410E-877D-B20490E8D7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673" y="3013363"/>
              <a:ext cx="256311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311104-5470-4C95-8FD5-B0F57AE00DB3}"/>
                </a:ext>
              </a:extLst>
            </p:cNvPr>
            <p:cNvCxnSpPr/>
            <p:nvPr/>
          </p:nvCxnSpPr>
          <p:spPr>
            <a:xfrm flipH="1">
              <a:off x="1139538" y="3013363"/>
              <a:ext cx="100446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21F972CC-9DA0-4442-B060-BE38D6791328}"/>
                </a:ext>
              </a:extLst>
            </p:cNvPr>
            <p:cNvCxnSpPr/>
            <p:nvPr/>
          </p:nvCxnSpPr>
          <p:spPr>
            <a:xfrm>
              <a:off x="1239984" y="3013363"/>
              <a:ext cx="200890" cy="249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70ED8C88-E92A-4124-9DAB-2B80ECDA7AAC}"/>
                </a:ext>
              </a:extLst>
            </p:cNvPr>
            <p:cNvSpPr txBox="1"/>
            <p:nvPr/>
          </p:nvSpPr>
          <p:spPr>
            <a:xfrm>
              <a:off x="1159218" y="3099255"/>
              <a:ext cx="3000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100" dirty="0"/>
                <a:t>...</a:t>
              </a:r>
              <a:endParaRPr lang="en-SE" dirty="0"/>
            </a:p>
          </p:txBody>
        </p:sp>
      </p:grpSp>
    </p:spTree>
    <p:extLst>
      <p:ext uri="{BB962C8B-B14F-4D97-AF65-F5344CB8AC3E}">
        <p14:creationId xmlns:p14="http://schemas.microsoft.com/office/powerpoint/2010/main" val="177400617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B28FA-8F00-4E9F-8E40-8F34474E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</a:t>
            </a:r>
            <a:r>
              <a:rPr lang="sv-SE" sz="3200" dirty="0"/>
              <a:t>xpectiminimax</a:t>
            </a:r>
            <a:r>
              <a:rPr lang="sv-SE" dirty="0"/>
              <a:t> - </a:t>
            </a:r>
            <a:r>
              <a:rPr lang="sv-SE" sz="3200" dirty="0"/>
              <a:t>definition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6E691-C040-4EEE-A6DD-D5ABD0651D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799" y="2194560"/>
                <a:ext cx="11042073" cy="4407131"/>
              </a:xfrm>
            </p:spPr>
            <p:txBody>
              <a:bodyPr>
                <a:normAutofit fontScale="775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𝑒𝑥𝑝𝑒𝑐𝑡𝑖𝑚𝑖𝑛𝑖𝑚𝑎𝑥</m:t>
                    </m:r>
                    <m:d>
                      <m:dPr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sv-S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sv-SE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𝑈𝑡𝑖𝑙𝑖𝑡𝑦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                                              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𝑇𝑒𝑟𝑚𝑖𝑛𝑎𝑙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𝑡𝑒𝑠𝑡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𝑚𝑎𝑥</m:t>
                                </m:r>
                              </m:e>
                              <m:sub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𝑒𝑥𝑝𝑒𝑐𝑡𝑖𝑚𝑖𝑛𝑖𝑚𝑎𝑥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  <m:e>
                            <m:sSub>
                              <m:sSub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𝑖𝑛</m:t>
                                </m:r>
                              </m:e>
                              <m:sub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𝐴𝑐𝑡𝑖𝑜𝑛𝑠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sv-SE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sub>
                            </m:sSub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𝑒𝑥𝑝𝑒𝑐𝑡𝑖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𝑚𝑖𝑛𝑖𝑚𝑎𝑥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sv-SE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𝑀𝐼𝑁</m:t>
                            </m:r>
                          </m:e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  <m:sup/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</m:d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𝐸𝑥𝑝𝑒𝑐𝑡𝑖𝑚𝑖𝑛𝑖𝑚𝑎𝑥</m:t>
                                </m:r>
                              </m:e>
                            </m:nary>
                            <m:d>
                              <m:dPr>
                                <m:ctrlP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b="0" i="1" smtClean="0">
                                    <a:latin typeface="Cambria Math" panose="02040503050406030204" pitchFamily="18" charset="0"/>
                                  </a:rPr>
                                  <m:t>𝑅𝑒𝑠𝑢𝑙𝑡</m:t>
                                </m:r>
                                <m:d>
                                  <m:dPr>
                                    <m:ctrlP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, </m:t>
                                    </m:r>
                                    <m:r>
                                      <a:rPr lang="sv-SE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</m:d>
                              </m:e>
                            </m:d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                  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𝑃𝑙𝑎𝑦𝑒𝑟</m:t>
                            </m:r>
                            <m:d>
                              <m:dPr>
                                <m:ctrlPr>
                                  <a:rPr lang="sv-S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sv-SE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𝐶h𝑎𝑛𝑐𝑒</m:t>
                            </m:r>
                          </m:e>
                        </m:eqArr>
                      </m:e>
                    </m:d>
                  </m:oMath>
                </a14:m>
                <a:endParaRPr lang="sv-SE" dirty="0"/>
              </a:p>
              <a:p>
                <a:pPr marL="0" indent="0">
                  <a:buNone/>
                </a:pPr>
                <a:r>
                  <a:rPr lang="sv-SE" dirty="0"/>
                  <a:t>where</a:t>
                </a:r>
                <a:r>
                  <a:rPr lang="sv-SE" i="1" dirty="0"/>
                  <a:t> r </a:t>
                </a:r>
                <a:r>
                  <a:rPr lang="sv-SE" dirty="0"/>
                  <a:t>represents a possible dice roll (or other chance event) and </a:t>
                </a:r>
                <a:r>
                  <a:rPr lang="sv-SE" i="1" dirty="0"/>
                  <a:t>Result(s, r) </a:t>
                </a:r>
                <a:r>
                  <a:rPr lang="sv-SE" dirty="0"/>
                  <a:t>is the same state as s, but knowing the result of the dice.</a:t>
                </a:r>
              </a:p>
              <a:p>
                <a:pPr marL="0" indent="0">
                  <a:buNone/>
                </a:pPr>
                <a:endParaRPr lang="sv-SE" dirty="0"/>
              </a:p>
              <a:p>
                <a:r>
                  <a:rPr lang="sv-SE" dirty="0"/>
                  <a:t>If state is terminal node: Values is </a:t>
                </a:r>
                <a:r>
                  <a:rPr lang="sv-SE" i="1" dirty="0"/>
                  <a:t>Utility(state). s = state. </a:t>
                </a:r>
              </a:p>
              <a:p>
                <a:endParaRPr lang="sv-SE" i="1" dirty="0"/>
              </a:p>
              <a:p>
                <a:r>
                  <a:rPr lang="sv-SE" dirty="0"/>
                  <a:t>If state is MAX node: Value is highest value of all successor node values (children).</a:t>
                </a:r>
              </a:p>
              <a:p>
                <a:endParaRPr lang="sv-SE" dirty="0"/>
              </a:p>
              <a:p>
                <a:r>
                  <a:rPr lang="sv-SE" dirty="0"/>
                  <a:t>If state is MIN node: Value is lowest value of all successor node values (children).</a:t>
                </a:r>
              </a:p>
              <a:p>
                <a:endParaRPr lang="sv-SE" dirty="0"/>
              </a:p>
              <a:p>
                <a:r>
                  <a:rPr lang="sv-SE" dirty="0"/>
                  <a:t>If state is Chance node: Value is the summation of all successor node values by their respective probabilities.</a:t>
                </a:r>
                <a:endParaRPr lang="en-SE" dirty="0"/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6E691-C040-4EEE-A6DD-D5ABD0651D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799" y="2194560"/>
                <a:ext cx="11042073" cy="4407131"/>
              </a:xfrm>
              <a:blipFill>
                <a:blip r:embed="rId2"/>
                <a:stretch>
                  <a:fillRect l="-331" t="-277" r="-166" b="-1660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840243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F08EA-0238-4DE8-B047-DCCD0037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Simpler game tree</a:t>
            </a:r>
            <a:endParaRPr lang="en-SE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0EDBDF50-AB4F-4531-9EB1-030286FE2E8B}"/>
              </a:ext>
            </a:extLst>
          </p:cNvPr>
          <p:cNvSpPr/>
          <p:nvPr/>
        </p:nvSpPr>
        <p:spPr>
          <a:xfrm>
            <a:off x="5507182" y="1683327"/>
            <a:ext cx="678184" cy="550719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764472-3A94-42B3-BE36-DCD7F53A9968}"/>
              </a:ext>
            </a:extLst>
          </p:cNvPr>
          <p:cNvSpPr/>
          <p:nvPr/>
        </p:nvSpPr>
        <p:spPr>
          <a:xfrm>
            <a:off x="3210791" y="2805544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DF9B5DB2-E11A-45B4-84D8-EE02EC64DB3B}"/>
              </a:ext>
            </a:extLst>
          </p:cNvPr>
          <p:cNvSpPr/>
          <p:nvPr/>
        </p:nvSpPr>
        <p:spPr>
          <a:xfrm rot="10800000">
            <a:off x="1889893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DE1410-3C28-45AF-B654-16577D4ADAE1}"/>
              </a:ext>
            </a:extLst>
          </p:cNvPr>
          <p:cNvSpPr/>
          <p:nvPr/>
        </p:nvSpPr>
        <p:spPr>
          <a:xfrm>
            <a:off x="8579429" y="2805543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47D92B4B-7B75-4092-981B-9084BDFB49BA}"/>
              </a:ext>
            </a:extLst>
          </p:cNvPr>
          <p:cNvSpPr/>
          <p:nvPr/>
        </p:nvSpPr>
        <p:spPr>
          <a:xfrm rot="10800000">
            <a:off x="4418348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3D8EBA3-1143-4521-A534-5F6F946E7DB4}"/>
              </a:ext>
            </a:extLst>
          </p:cNvPr>
          <p:cNvSpPr/>
          <p:nvPr/>
        </p:nvSpPr>
        <p:spPr>
          <a:xfrm rot="10800000">
            <a:off x="7371872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2C03DDF-587F-4D3C-9ABC-EC64282E336B}"/>
              </a:ext>
            </a:extLst>
          </p:cNvPr>
          <p:cNvSpPr/>
          <p:nvPr/>
        </p:nvSpPr>
        <p:spPr>
          <a:xfrm rot="10800000">
            <a:off x="9900327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D597F6-6206-42D3-987A-2D65E7A4CFE4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 flipH="1">
            <a:off x="3411682" y="2234046"/>
            <a:ext cx="2434592" cy="57149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EF1D68-788F-4FE9-AB3C-1870242E2996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5846274" y="2234046"/>
            <a:ext cx="2934046" cy="5714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867C17-B08A-45C5-B959-3BDEAC83AB8F}"/>
              </a:ext>
            </a:extLst>
          </p:cNvPr>
          <p:cNvCxnSpPr>
            <a:stCxn id="5" idx="4"/>
            <a:endCxn id="6" idx="3"/>
          </p:cNvCxnSpPr>
          <p:nvPr/>
        </p:nvCxnSpPr>
        <p:spPr>
          <a:xfrm flipH="1">
            <a:off x="2090784" y="3158835"/>
            <a:ext cx="1320898" cy="13334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431230F-A191-48C3-8F2F-8F709F7506E8}"/>
              </a:ext>
            </a:extLst>
          </p:cNvPr>
          <p:cNvCxnSpPr>
            <a:stCxn id="5" idx="4"/>
            <a:endCxn id="8" idx="3"/>
          </p:cNvCxnSpPr>
          <p:nvPr/>
        </p:nvCxnSpPr>
        <p:spPr>
          <a:xfrm>
            <a:off x="3411682" y="3158835"/>
            <a:ext cx="1207557" cy="13334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10E78B-39D1-48BA-80A5-3689C31A9883}"/>
              </a:ext>
            </a:extLst>
          </p:cNvPr>
          <p:cNvCxnSpPr>
            <a:stCxn id="7" idx="4"/>
            <a:endCxn id="9" idx="3"/>
          </p:cNvCxnSpPr>
          <p:nvPr/>
        </p:nvCxnSpPr>
        <p:spPr>
          <a:xfrm flipH="1">
            <a:off x="7572763" y="3158834"/>
            <a:ext cx="1207557" cy="1333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5DBE9C-4728-43B9-B085-B113E948E374}"/>
              </a:ext>
            </a:extLst>
          </p:cNvPr>
          <p:cNvCxnSpPr>
            <a:stCxn id="7" idx="4"/>
            <a:endCxn id="10" idx="3"/>
          </p:cNvCxnSpPr>
          <p:nvPr/>
        </p:nvCxnSpPr>
        <p:spPr>
          <a:xfrm>
            <a:off x="8780320" y="3158834"/>
            <a:ext cx="1320898" cy="1333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A19B850-C95A-4A53-9943-10A08A6B3CAE}"/>
              </a:ext>
            </a:extLst>
          </p:cNvPr>
          <p:cNvSpPr txBox="1"/>
          <p:nvPr/>
        </p:nvSpPr>
        <p:spPr>
          <a:xfrm>
            <a:off x="271122" y="5451762"/>
            <a:ext cx="10437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Utility:        2            3                       1               3                               1          3                        4            8</a:t>
            </a:r>
            <a:endParaRPr lang="en-SE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599215C-930B-4C14-BA6C-1229E9AB2128}"/>
              </a:ext>
            </a:extLst>
          </p:cNvPr>
          <p:cNvCxnSpPr>
            <a:stCxn id="6" idx="0"/>
          </p:cNvCxnSpPr>
          <p:nvPr/>
        </p:nvCxnSpPr>
        <p:spPr>
          <a:xfrm flipH="1">
            <a:off x="1641764" y="4845623"/>
            <a:ext cx="449020" cy="5368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D4184B-4E60-4659-AC6A-A7D205BAA400}"/>
              </a:ext>
            </a:extLst>
          </p:cNvPr>
          <p:cNvCxnSpPr>
            <a:stCxn id="6" idx="0"/>
          </p:cNvCxnSpPr>
          <p:nvPr/>
        </p:nvCxnSpPr>
        <p:spPr>
          <a:xfrm>
            <a:off x="2090784" y="4845623"/>
            <a:ext cx="354543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64BA9DA-7BFF-4935-A0CB-AF35048517B1}"/>
              </a:ext>
            </a:extLst>
          </p:cNvPr>
          <p:cNvCxnSpPr>
            <a:stCxn id="8" idx="0"/>
          </p:cNvCxnSpPr>
          <p:nvPr/>
        </p:nvCxnSpPr>
        <p:spPr>
          <a:xfrm flipH="1">
            <a:off x="4128655" y="4845623"/>
            <a:ext cx="490584" cy="5368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22CFA78-DEB3-4B1E-B4A8-0CE59CDFB767}"/>
              </a:ext>
            </a:extLst>
          </p:cNvPr>
          <p:cNvCxnSpPr>
            <a:stCxn id="8" idx="0"/>
          </p:cNvCxnSpPr>
          <p:nvPr/>
        </p:nvCxnSpPr>
        <p:spPr>
          <a:xfrm>
            <a:off x="4619239" y="4845623"/>
            <a:ext cx="458932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2B1286B-C5D1-40B7-BE2B-1C125624F04C}"/>
              </a:ext>
            </a:extLst>
          </p:cNvPr>
          <p:cNvCxnSpPr>
            <a:stCxn id="9" idx="0"/>
          </p:cNvCxnSpPr>
          <p:nvPr/>
        </p:nvCxnSpPr>
        <p:spPr>
          <a:xfrm flipH="1">
            <a:off x="7200900" y="4845623"/>
            <a:ext cx="371863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B94D06-EC70-45AA-9C85-758C446BBCCF}"/>
              </a:ext>
            </a:extLst>
          </p:cNvPr>
          <p:cNvCxnSpPr>
            <a:stCxn id="9" idx="0"/>
          </p:cNvCxnSpPr>
          <p:nvPr/>
        </p:nvCxnSpPr>
        <p:spPr>
          <a:xfrm>
            <a:off x="7572763" y="4845623"/>
            <a:ext cx="386673" cy="4675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3D8E45-2833-49CF-AD4C-8421631888F4}"/>
              </a:ext>
            </a:extLst>
          </p:cNvPr>
          <p:cNvCxnSpPr>
            <a:stCxn id="10" idx="0"/>
          </p:cNvCxnSpPr>
          <p:nvPr/>
        </p:nvCxnSpPr>
        <p:spPr>
          <a:xfrm flipH="1">
            <a:off x="9695492" y="4845623"/>
            <a:ext cx="405726" cy="4468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BC1245A-E8D9-43EE-90EF-9414A2A0C744}"/>
              </a:ext>
            </a:extLst>
          </p:cNvPr>
          <p:cNvCxnSpPr>
            <a:stCxn id="10" idx="0"/>
          </p:cNvCxnSpPr>
          <p:nvPr/>
        </p:nvCxnSpPr>
        <p:spPr>
          <a:xfrm>
            <a:off x="10101218" y="4845623"/>
            <a:ext cx="393600" cy="4675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F49D1CF-8039-4E0A-BDFB-544029FB4705}"/>
              </a:ext>
            </a:extLst>
          </p:cNvPr>
          <p:cNvSpPr txBox="1"/>
          <p:nvPr/>
        </p:nvSpPr>
        <p:spPr>
          <a:xfrm>
            <a:off x="332017" y="448431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6452B04-60C5-4BEF-BDF2-06F0FFA8CE40}"/>
              </a:ext>
            </a:extLst>
          </p:cNvPr>
          <p:cNvSpPr txBox="1"/>
          <p:nvPr/>
        </p:nvSpPr>
        <p:spPr>
          <a:xfrm>
            <a:off x="271122" y="2805543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Chance</a:t>
            </a:r>
            <a:endParaRPr lang="en-S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297DFC-E041-400B-A8BF-5A614298B2D5}"/>
              </a:ext>
            </a:extLst>
          </p:cNvPr>
          <p:cNvSpPr txBox="1"/>
          <p:nvPr/>
        </p:nvSpPr>
        <p:spPr>
          <a:xfrm>
            <a:off x="332016" y="2137152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BDB5B8-85A5-4B64-9455-8F6640E06A3B}"/>
              </a:ext>
            </a:extLst>
          </p:cNvPr>
          <p:cNvSpPr txBox="1"/>
          <p:nvPr/>
        </p:nvSpPr>
        <p:spPr>
          <a:xfrm>
            <a:off x="1938826" y="44381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2EC2E-30F3-4373-B3AC-99D727243ACD}"/>
              </a:ext>
            </a:extLst>
          </p:cNvPr>
          <p:cNvSpPr txBox="1"/>
          <p:nvPr/>
        </p:nvSpPr>
        <p:spPr>
          <a:xfrm>
            <a:off x="4462785" y="44462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  <a:endParaRPr lang="en-SE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492099C-B768-4095-BE86-AD18D44FA73E}"/>
              </a:ext>
            </a:extLst>
          </p:cNvPr>
          <p:cNvSpPr txBox="1"/>
          <p:nvPr/>
        </p:nvSpPr>
        <p:spPr>
          <a:xfrm>
            <a:off x="2192693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0.8</a:t>
            </a:r>
            <a:endParaRPr lang="en-SE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860E573-EDA3-4E83-B69B-49C787C4A384}"/>
              </a:ext>
            </a:extLst>
          </p:cNvPr>
          <p:cNvSpPr txBox="1"/>
          <p:nvPr/>
        </p:nvSpPr>
        <p:spPr>
          <a:xfrm>
            <a:off x="4165713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0.2</a:t>
            </a:r>
            <a:endParaRPr lang="en-SE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2F99C46-95F6-4306-93E0-8614A29EAE75}"/>
              </a:ext>
            </a:extLst>
          </p:cNvPr>
          <p:cNvSpPr txBox="1"/>
          <p:nvPr/>
        </p:nvSpPr>
        <p:spPr>
          <a:xfrm>
            <a:off x="7521020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0.8</a:t>
            </a:r>
            <a:endParaRPr lang="en-SE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96D7F4-E690-4E20-B078-781384B978BA}"/>
              </a:ext>
            </a:extLst>
          </p:cNvPr>
          <p:cNvSpPr txBox="1"/>
          <p:nvPr/>
        </p:nvSpPr>
        <p:spPr>
          <a:xfrm>
            <a:off x="9494040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0.2</a:t>
            </a:r>
            <a:endParaRPr lang="en-SE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122E3B4-C93A-49AC-BD02-B02CB46890F3}"/>
              </a:ext>
            </a:extLst>
          </p:cNvPr>
          <p:cNvSpPr txBox="1"/>
          <p:nvPr/>
        </p:nvSpPr>
        <p:spPr>
          <a:xfrm>
            <a:off x="3133177" y="278366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1.8</a:t>
            </a:r>
            <a:endParaRPr lang="en-SE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1C2D53E-9719-4520-B855-F13A9A584BE8}"/>
              </a:ext>
            </a:extLst>
          </p:cNvPr>
          <p:cNvSpPr txBox="1"/>
          <p:nvPr/>
        </p:nvSpPr>
        <p:spPr>
          <a:xfrm>
            <a:off x="7430753" y="44462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  <a:endParaRPr lang="en-SE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30C87B-8D47-4525-B9B5-09C69470CDD4}"/>
              </a:ext>
            </a:extLst>
          </p:cNvPr>
          <p:cNvSpPr txBox="1"/>
          <p:nvPr/>
        </p:nvSpPr>
        <p:spPr>
          <a:xfrm>
            <a:off x="9933603" y="44312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4</a:t>
            </a:r>
            <a:endParaRPr lang="en-S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FFE7C6-1FDD-49CB-8302-7D1260F2EE17}"/>
              </a:ext>
            </a:extLst>
          </p:cNvPr>
          <p:cNvSpPr txBox="1"/>
          <p:nvPr/>
        </p:nvSpPr>
        <p:spPr>
          <a:xfrm>
            <a:off x="8512873" y="2789502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1.6</a:t>
            </a:r>
            <a:endParaRPr lang="en-SE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D35181-DDCC-4948-874A-A55FEB5649DD}"/>
              </a:ext>
            </a:extLst>
          </p:cNvPr>
          <p:cNvSpPr txBox="1"/>
          <p:nvPr/>
        </p:nvSpPr>
        <p:spPr>
          <a:xfrm>
            <a:off x="5572090" y="1891597"/>
            <a:ext cx="56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1.8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8927801-3C6C-4E2B-9852-CAFE1971B8ED}"/>
                  </a:ext>
                </a:extLst>
              </p:cNvPr>
              <p:cNvSpPr txBox="1"/>
              <p:nvPr/>
            </p:nvSpPr>
            <p:spPr>
              <a:xfrm>
                <a:off x="4115273" y="2133599"/>
                <a:ext cx="4790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8927801-3C6C-4E2B-9852-CAFE1971B8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5273" y="2133599"/>
                <a:ext cx="479042" cy="369332"/>
              </a:xfrm>
              <a:prstGeom prst="rect">
                <a:avLst/>
              </a:prstGeom>
              <a:blipFill>
                <a:blip r:embed="rId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814D9C6C-C74A-4D49-8136-E70211812EA9}"/>
                  </a:ext>
                </a:extLst>
              </p:cNvPr>
              <p:cNvSpPr txBox="1"/>
              <p:nvPr/>
            </p:nvSpPr>
            <p:spPr>
              <a:xfrm>
                <a:off x="7333241" y="2095502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814D9C6C-C74A-4D49-8136-E70211812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241" y="2095502"/>
                <a:ext cx="484363" cy="369332"/>
              </a:xfrm>
              <a:prstGeom prst="rect">
                <a:avLst/>
              </a:prstGeom>
              <a:blipFill>
                <a:blip r:embed="rId3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626614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F08EA-0238-4DE8-B047-DCCD0037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Simpler game tree- </a:t>
            </a:r>
            <a:r>
              <a:rPr lang="sv-SE" sz="3200" dirty="0"/>
              <a:t>aggressive</a:t>
            </a:r>
            <a:endParaRPr lang="en-SE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0EDBDF50-AB4F-4531-9EB1-030286FE2E8B}"/>
              </a:ext>
            </a:extLst>
          </p:cNvPr>
          <p:cNvSpPr/>
          <p:nvPr/>
        </p:nvSpPr>
        <p:spPr>
          <a:xfrm>
            <a:off x="5507182" y="1683327"/>
            <a:ext cx="678184" cy="550719"/>
          </a:xfrm>
          <a:prstGeom prst="triangl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764472-3A94-42B3-BE36-DCD7F53A9968}"/>
              </a:ext>
            </a:extLst>
          </p:cNvPr>
          <p:cNvSpPr/>
          <p:nvPr/>
        </p:nvSpPr>
        <p:spPr>
          <a:xfrm>
            <a:off x="3210791" y="2805544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DF9B5DB2-E11A-45B4-84D8-EE02EC64DB3B}"/>
              </a:ext>
            </a:extLst>
          </p:cNvPr>
          <p:cNvSpPr/>
          <p:nvPr/>
        </p:nvSpPr>
        <p:spPr>
          <a:xfrm rot="10800000">
            <a:off x="1889893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DE1410-3C28-45AF-B654-16577D4ADAE1}"/>
              </a:ext>
            </a:extLst>
          </p:cNvPr>
          <p:cNvSpPr/>
          <p:nvPr/>
        </p:nvSpPr>
        <p:spPr>
          <a:xfrm>
            <a:off x="8579429" y="2805543"/>
            <a:ext cx="401782" cy="353291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47D92B4B-7B75-4092-981B-9084BDFB49BA}"/>
              </a:ext>
            </a:extLst>
          </p:cNvPr>
          <p:cNvSpPr/>
          <p:nvPr/>
        </p:nvSpPr>
        <p:spPr>
          <a:xfrm rot="10800000">
            <a:off x="4418348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3D8EBA3-1143-4521-A534-5F6F946E7DB4}"/>
              </a:ext>
            </a:extLst>
          </p:cNvPr>
          <p:cNvSpPr/>
          <p:nvPr/>
        </p:nvSpPr>
        <p:spPr>
          <a:xfrm rot="10800000">
            <a:off x="7371872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2C03DDF-587F-4D3C-9ABC-EC64282E336B}"/>
              </a:ext>
            </a:extLst>
          </p:cNvPr>
          <p:cNvSpPr/>
          <p:nvPr/>
        </p:nvSpPr>
        <p:spPr>
          <a:xfrm rot="10800000">
            <a:off x="9900327" y="4492332"/>
            <a:ext cx="401782" cy="353291"/>
          </a:xfrm>
          <a:prstGeom prst="triangle">
            <a:avLst/>
          </a:prstGeom>
          <a:solidFill>
            <a:srgbClr val="FFC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D597F6-6206-42D3-987A-2D65E7A4CFE4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 flipH="1">
            <a:off x="3411682" y="2234046"/>
            <a:ext cx="2434592" cy="571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EF1D68-788F-4FE9-AB3C-1870242E2996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5846274" y="2234046"/>
            <a:ext cx="2934046" cy="5714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867C17-B08A-45C5-B959-3BDEAC83AB8F}"/>
              </a:ext>
            </a:extLst>
          </p:cNvPr>
          <p:cNvCxnSpPr>
            <a:stCxn id="5" idx="4"/>
            <a:endCxn id="6" idx="3"/>
          </p:cNvCxnSpPr>
          <p:nvPr/>
        </p:nvCxnSpPr>
        <p:spPr>
          <a:xfrm flipH="1">
            <a:off x="2090784" y="3158835"/>
            <a:ext cx="1320898" cy="13334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431230F-A191-48C3-8F2F-8F709F7506E8}"/>
              </a:ext>
            </a:extLst>
          </p:cNvPr>
          <p:cNvCxnSpPr>
            <a:stCxn id="5" idx="4"/>
            <a:endCxn id="8" idx="3"/>
          </p:cNvCxnSpPr>
          <p:nvPr/>
        </p:nvCxnSpPr>
        <p:spPr>
          <a:xfrm>
            <a:off x="3411682" y="3158835"/>
            <a:ext cx="1207557" cy="13334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10E78B-39D1-48BA-80A5-3689C31A9883}"/>
              </a:ext>
            </a:extLst>
          </p:cNvPr>
          <p:cNvCxnSpPr>
            <a:stCxn id="7" idx="4"/>
            <a:endCxn id="9" idx="3"/>
          </p:cNvCxnSpPr>
          <p:nvPr/>
        </p:nvCxnSpPr>
        <p:spPr>
          <a:xfrm flipH="1">
            <a:off x="7572763" y="3158834"/>
            <a:ext cx="1207557" cy="1333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5DBE9C-4728-43B9-B085-B113E948E374}"/>
              </a:ext>
            </a:extLst>
          </p:cNvPr>
          <p:cNvCxnSpPr>
            <a:stCxn id="7" idx="4"/>
            <a:endCxn id="10" idx="3"/>
          </p:cNvCxnSpPr>
          <p:nvPr/>
        </p:nvCxnSpPr>
        <p:spPr>
          <a:xfrm>
            <a:off x="8780320" y="3158834"/>
            <a:ext cx="1320898" cy="1333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A19B850-C95A-4A53-9943-10A08A6B3CAE}"/>
              </a:ext>
            </a:extLst>
          </p:cNvPr>
          <p:cNvSpPr txBox="1"/>
          <p:nvPr/>
        </p:nvSpPr>
        <p:spPr>
          <a:xfrm>
            <a:off x="271122" y="5451762"/>
            <a:ext cx="10693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Utility:        2           30                      1             30                              1          30                     40            80</a:t>
            </a:r>
            <a:endParaRPr lang="en-SE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599215C-930B-4C14-BA6C-1229E9AB2128}"/>
              </a:ext>
            </a:extLst>
          </p:cNvPr>
          <p:cNvCxnSpPr>
            <a:stCxn id="6" idx="0"/>
          </p:cNvCxnSpPr>
          <p:nvPr/>
        </p:nvCxnSpPr>
        <p:spPr>
          <a:xfrm flipH="1">
            <a:off x="1641764" y="4845623"/>
            <a:ext cx="449020" cy="5368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D4184B-4E60-4659-AC6A-A7D205BAA400}"/>
              </a:ext>
            </a:extLst>
          </p:cNvPr>
          <p:cNvCxnSpPr>
            <a:stCxn id="6" idx="0"/>
          </p:cNvCxnSpPr>
          <p:nvPr/>
        </p:nvCxnSpPr>
        <p:spPr>
          <a:xfrm>
            <a:off x="2090784" y="4845623"/>
            <a:ext cx="354543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64BA9DA-7BFF-4935-A0CB-AF35048517B1}"/>
              </a:ext>
            </a:extLst>
          </p:cNvPr>
          <p:cNvCxnSpPr>
            <a:stCxn id="8" idx="0"/>
          </p:cNvCxnSpPr>
          <p:nvPr/>
        </p:nvCxnSpPr>
        <p:spPr>
          <a:xfrm flipH="1">
            <a:off x="4128655" y="4845623"/>
            <a:ext cx="490584" cy="5368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22CFA78-DEB3-4B1E-B4A8-0CE59CDFB767}"/>
              </a:ext>
            </a:extLst>
          </p:cNvPr>
          <p:cNvCxnSpPr>
            <a:stCxn id="8" idx="0"/>
          </p:cNvCxnSpPr>
          <p:nvPr/>
        </p:nvCxnSpPr>
        <p:spPr>
          <a:xfrm>
            <a:off x="4619239" y="4845623"/>
            <a:ext cx="458932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2B1286B-C5D1-40B7-BE2B-1C125624F04C}"/>
              </a:ext>
            </a:extLst>
          </p:cNvPr>
          <p:cNvCxnSpPr>
            <a:stCxn id="9" idx="0"/>
          </p:cNvCxnSpPr>
          <p:nvPr/>
        </p:nvCxnSpPr>
        <p:spPr>
          <a:xfrm flipH="1">
            <a:off x="7200900" y="4845623"/>
            <a:ext cx="371863" cy="5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B94D06-EC70-45AA-9C85-758C446BBCCF}"/>
              </a:ext>
            </a:extLst>
          </p:cNvPr>
          <p:cNvCxnSpPr>
            <a:stCxn id="9" idx="0"/>
          </p:cNvCxnSpPr>
          <p:nvPr/>
        </p:nvCxnSpPr>
        <p:spPr>
          <a:xfrm>
            <a:off x="7572763" y="4845623"/>
            <a:ext cx="386673" cy="4675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3D8E45-2833-49CF-AD4C-8421631888F4}"/>
              </a:ext>
            </a:extLst>
          </p:cNvPr>
          <p:cNvCxnSpPr>
            <a:stCxn id="10" idx="0"/>
          </p:cNvCxnSpPr>
          <p:nvPr/>
        </p:nvCxnSpPr>
        <p:spPr>
          <a:xfrm flipH="1">
            <a:off x="9695492" y="4845623"/>
            <a:ext cx="405726" cy="4468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BC1245A-E8D9-43EE-90EF-9414A2A0C744}"/>
              </a:ext>
            </a:extLst>
          </p:cNvPr>
          <p:cNvCxnSpPr>
            <a:stCxn id="10" idx="0"/>
          </p:cNvCxnSpPr>
          <p:nvPr/>
        </p:nvCxnSpPr>
        <p:spPr>
          <a:xfrm>
            <a:off x="10101218" y="4845623"/>
            <a:ext cx="393600" cy="4675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F49D1CF-8039-4E0A-BDFB-544029FB4705}"/>
              </a:ext>
            </a:extLst>
          </p:cNvPr>
          <p:cNvSpPr txBox="1"/>
          <p:nvPr/>
        </p:nvSpPr>
        <p:spPr>
          <a:xfrm>
            <a:off x="332017" y="448431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MIN</a:t>
            </a:r>
            <a:endParaRPr lang="en-SE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6452B04-60C5-4BEF-BDF2-06F0FFA8CE40}"/>
              </a:ext>
            </a:extLst>
          </p:cNvPr>
          <p:cNvSpPr txBox="1"/>
          <p:nvPr/>
        </p:nvSpPr>
        <p:spPr>
          <a:xfrm>
            <a:off x="271122" y="2805543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Chance</a:t>
            </a:r>
            <a:endParaRPr lang="en-S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297DFC-E041-400B-A8BF-5A614298B2D5}"/>
              </a:ext>
            </a:extLst>
          </p:cNvPr>
          <p:cNvSpPr txBox="1"/>
          <p:nvPr/>
        </p:nvSpPr>
        <p:spPr>
          <a:xfrm>
            <a:off x="332016" y="2137152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MAX</a:t>
            </a:r>
            <a:endParaRPr lang="en-SE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BDB5B8-85A5-4B64-9455-8F6640E06A3B}"/>
              </a:ext>
            </a:extLst>
          </p:cNvPr>
          <p:cNvSpPr txBox="1"/>
          <p:nvPr/>
        </p:nvSpPr>
        <p:spPr>
          <a:xfrm>
            <a:off x="1938826" y="44381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2</a:t>
            </a:r>
            <a:endParaRPr lang="en-SE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2EC2E-30F3-4373-B3AC-99D727243ACD}"/>
              </a:ext>
            </a:extLst>
          </p:cNvPr>
          <p:cNvSpPr txBox="1"/>
          <p:nvPr/>
        </p:nvSpPr>
        <p:spPr>
          <a:xfrm>
            <a:off x="4462785" y="44462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  <a:endParaRPr lang="en-SE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492099C-B768-4095-BE86-AD18D44FA73E}"/>
              </a:ext>
            </a:extLst>
          </p:cNvPr>
          <p:cNvSpPr txBox="1"/>
          <p:nvPr/>
        </p:nvSpPr>
        <p:spPr>
          <a:xfrm>
            <a:off x="2192693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0.8</a:t>
            </a:r>
            <a:endParaRPr lang="en-SE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860E573-EDA3-4E83-B69B-49C787C4A384}"/>
              </a:ext>
            </a:extLst>
          </p:cNvPr>
          <p:cNvSpPr txBox="1"/>
          <p:nvPr/>
        </p:nvSpPr>
        <p:spPr>
          <a:xfrm>
            <a:off x="4165713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0.2</a:t>
            </a:r>
            <a:endParaRPr lang="en-SE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2F99C46-95F6-4306-93E0-8614A29EAE75}"/>
              </a:ext>
            </a:extLst>
          </p:cNvPr>
          <p:cNvSpPr txBox="1"/>
          <p:nvPr/>
        </p:nvSpPr>
        <p:spPr>
          <a:xfrm>
            <a:off x="7521020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0.8</a:t>
            </a:r>
            <a:endParaRPr lang="en-SE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96D7F4-E690-4E20-B078-781384B978BA}"/>
              </a:ext>
            </a:extLst>
          </p:cNvPr>
          <p:cNvSpPr txBox="1"/>
          <p:nvPr/>
        </p:nvSpPr>
        <p:spPr>
          <a:xfrm>
            <a:off x="9494040" y="358832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0.2</a:t>
            </a:r>
            <a:endParaRPr lang="en-SE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122E3B4-C93A-49AC-BD02-B02CB46890F3}"/>
              </a:ext>
            </a:extLst>
          </p:cNvPr>
          <p:cNvSpPr txBox="1"/>
          <p:nvPr/>
        </p:nvSpPr>
        <p:spPr>
          <a:xfrm>
            <a:off x="3133177" y="278366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1.8</a:t>
            </a:r>
            <a:endParaRPr lang="en-SE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1C2D53E-9719-4520-B855-F13A9A584BE8}"/>
              </a:ext>
            </a:extLst>
          </p:cNvPr>
          <p:cNvSpPr txBox="1"/>
          <p:nvPr/>
        </p:nvSpPr>
        <p:spPr>
          <a:xfrm>
            <a:off x="7430753" y="44462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  <a:endParaRPr lang="en-SE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30C87B-8D47-4525-B9B5-09C69470CDD4}"/>
              </a:ext>
            </a:extLst>
          </p:cNvPr>
          <p:cNvSpPr txBox="1"/>
          <p:nvPr/>
        </p:nvSpPr>
        <p:spPr>
          <a:xfrm>
            <a:off x="9864610" y="443016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40</a:t>
            </a:r>
            <a:endParaRPr lang="en-S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FFE7C6-1FDD-49CB-8302-7D1260F2EE17}"/>
              </a:ext>
            </a:extLst>
          </p:cNvPr>
          <p:cNvSpPr txBox="1"/>
          <p:nvPr/>
        </p:nvSpPr>
        <p:spPr>
          <a:xfrm>
            <a:off x="8512873" y="2789502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8.8</a:t>
            </a:r>
            <a:endParaRPr lang="en-SE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D35181-DDCC-4948-874A-A55FEB5649DD}"/>
              </a:ext>
            </a:extLst>
          </p:cNvPr>
          <p:cNvSpPr txBox="1"/>
          <p:nvPr/>
        </p:nvSpPr>
        <p:spPr>
          <a:xfrm>
            <a:off x="5572090" y="1891597"/>
            <a:ext cx="56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8.8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8927801-3C6C-4E2B-9852-CAFE1971B8ED}"/>
                  </a:ext>
                </a:extLst>
              </p:cNvPr>
              <p:cNvSpPr txBox="1"/>
              <p:nvPr/>
            </p:nvSpPr>
            <p:spPr>
              <a:xfrm>
                <a:off x="4115273" y="2133599"/>
                <a:ext cx="479042" cy="3693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8927801-3C6C-4E2B-9852-CAFE1971B8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5273" y="2133599"/>
                <a:ext cx="479042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814D9C6C-C74A-4D49-8136-E70211812EA9}"/>
                  </a:ext>
                </a:extLst>
              </p:cNvPr>
              <p:cNvSpPr txBox="1"/>
              <p:nvPr/>
            </p:nvSpPr>
            <p:spPr>
              <a:xfrm>
                <a:off x="7333241" y="2095502"/>
                <a:ext cx="4843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sv-S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SE" dirty="0"/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814D9C6C-C74A-4D49-8136-E70211812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241" y="2095502"/>
                <a:ext cx="484363" cy="369332"/>
              </a:xfrm>
              <a:prstGeom prst="rect">
                <a:avLst/>
              </a:prstGeom>
              <a:blipFill>
                <a:blip r:embed="rId3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442083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42FD-6E7F-49AB-A30B-CED8AB6F7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Montecarlo simulation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5BDAC-60BC-4B5D-B051-0FB46F903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It is used to evaluate a position (state).</a:t>
            </a:r>
          </a:p>
          <a:p>
            <a:endParaRPr lang="sv-SE" dirty="0"/>
          </a:p>
          <a:p>
            <a:r>
              <a:rPr lang="sv-SE" dirty="0"/>
              <a:t>Start with an alpha-beta (or other) search algorithm.</a:t>
            </a:r>
          </a:p>
          <a:p>
            <a:endParaRPr lang="sv-SE" dirty="0"/>
          </a:p>
          <a:p>
            <a:r>
              <a:rPr lang="sv-SE" dirty="0"/>
              <a:t>From a start position, have the algorithm play thousands of games against itself, using random dice rolls.</a:t>
            </a:r>
          </a:p>
          <a:p>
            <a:endParaRPr lang="sv-SE" dirty="0"/>
          </a:p>
          <a:p>
            <a:r>
              <a:rPr lang="sv-SE" dirty="0"/>
              <a:t>Use the winning percentage as the utility value.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5542336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5BD0C2-7A22-452F-B8AE-4D0BE9B6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game programs in 2-players board games</a:t>
            </a:r>
            <a:endParaRPr lang="en-S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D9313-FA62-44F7-9880-CFC583D98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4" y="2183077"/>
            <a:ext cx="5079991" cy="643250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sv-SE" dirty="0"/>
              <a:t>Chess</a:t>
            </a:r>
            <a:endParaRPr lang="en-SE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E6EBAC2-03A6-4E92-9676-7F36DDCC8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997037" y="2952004"/>
            <a:ext cx="7794752" cy="3266681"/>
          </a:xfrm>
        </p:spPr>
        <p:txBody>
          <a:bodyPr>
            <a:normAutofit lnSpcReduction="10000"/>
          </a:bodyPr>
          <a:lstStyle/>
          <a:p>
            <a:r>
              <a:rPr lang="sv-SE" dirty="0"/>
              <a:t>IBM’s D</a:t>
            </a:r>
            <a:r>
              <a:rPr lang="sv-SE" sz="1800" dirty="0"/>
              <a:t>EEP</a:t>
            </a:r>
            <a:r>
              <a:rPr lang="sv-SE" dirty="0"/>
              <a:t> B</a:t>
            </a:r>
            <a:r>
              <a:rPr lang="sv-SE" sz="1800" dirty="0"/>
              <a:t>LUE</a:t>
            </a:r>
            <a:r>
              <a:rPr lang="sv-SE" dirty="0"/>
              <a:t> is well known for defeting world champion Garry Kasparov in 1996.</a:t>
            </a:r>
          </a:p>
          <a:p>
            <a:pPr lvl="1"/>
            <a:r>
              <a:rPr lang="sv-SE" dirty="0"/>
              <a:t>Over 8000 features</a:t>
            </a:r>
          </a:p>
          <a:p>
            <a:endParaRPr lang="sv-SE" dirty="0"/>
          </a:p>
          <a:p>
            <a:r>
              <a:rPr lang="sv-SE" dirty="0"/>
              <a:t>H</a:t>
            </a:r>
            <a:r>
              <a:rPr lang="sv-SE" sz="1800" dirty="0"/>
              <a:t>YDRA</a:t>
            </a:r>
            <a:r>
              <a:rPr lang="sv-SE" dirty="0"/>
              <a:t> is the successor of Deep Blue. It was created in 2002.</a:t>
            </a:r>
          </a:p>
          <a:p>
            <a:endParaRPr lang="sv-SE" dirty="0"/>
          </a:p>
          <a:p>
            <a:r>
              <a:rPr lang="sv-SE" dirty="0"/>
              <a:t>K</a:t>
            </a:r>
            <a:r>
              <a:rPr lang="sv-SE" sz="1800" dirty="0"/>
              <a:t>OMODO</a:t>
            </a:r>
            <a:r>
              <a:rPr lang="sv-SE" dirty="0"/>
              <a:t> released in 2013 won the ast 4 years the World Computer Chess Championship</a:t>
            </a:r>
            <a:endParaRPr lang="en-SE" dirty="0"/>
          </a:p>
        </p:txBody>
      </p:sp>
      <p:pic>
        <p:nvPicPr>
          <p:cNvPr id="13" name="Picture 2" descr="Resultado de imagen de chess">
            <a:extLst>
              <a:ext uri="{FF2B5EF4-FFF2-40B4-BE49-F238E27FC236}">
                <a16:creationId xmlns:a16="http://schemas.microsoft.com/office/drawing/2014/main" id="{B315A457-505C-4181-96AB-015AFD66B60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2294"/>
            <a:ext cx="3857625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8585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5BD0C2-7A22-452F-B8AE-4D0BE9B6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game programs in 2-players board games</a:t>
            </a:r>
            <a:endParaRPr lang="en-S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D9313-FA62-44F7-9880-CFC583D98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4" y="2183077"/>
            <a:ext cx="5079991" cy="643250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sv-SE" dirty="0"/>
              <a:t>Checkers</a:t>
            </a:r>
            <a:endParaRPr lang="en-SE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E6EBAC2-03A6-4E92-9676-7F36DDCC8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0491" y="2952004"/>
            <a:ext cx="7171298" cy="3266681"/>
          </a:xfrm>
        </p:spPr>
        <p:txBody>
          <a:bodyPr/>
          <a:lstStyle/>
          <a:p>
            <a:r>
              <a:rPr lang="sv-SE" dirty="0"/>
              <a:t>CHINOOK defeted the long-running world champion winner, Marion Tinsley, in 1994.</a:t>
            </a:r>
          </a:p>
          <a:p>
            <a:pPr lvl="1"/>
            <a:r>
              <a:rPr lang="en-GB" dirty="0"/>
              <a:t>Marion Tinsley after six drawn games, and Tinsley's withdrawal due to pancreatic cancer</a:t>
            </a:r>
          </a:p>
          <a:p>
            <a:pPr lvl="1"/>
            <a:endParaRPr lang="en-GB" dirty="0"/>
          </a:p>
          <a:p>
            <a:r>
              <a:rPr lang="en-GB" dirty="0"/>
              <a:t>Since 2007, Chinook has been able to play perfectly by using alpha-beta pruning and a database with 39 trillions endgame positions.</a:t>
            </a:r>
            <a:endParaRPr lang="en-SE" dirty="0"/>
          </a:p>
        </p:txBody>
      </p:sp>
      <p:pic>
        <p:nvPicPr>
          <p:cNvPr id="2050" name="Picture 2" descr="Resultado de imagen de checkers">
            <a:extLst>
              <a:ext uri="{FF2B5EF4-FFF2-40B4-BE49-F238E27FC236}">
                <a16:creationId xmlns:a16="http://schemas.microsoft.com/office/drawing/2014/main" id="{CE95BD70-DF18-470D-87CA-3EAFC65940E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16" y="3429000"/>
            <a:ext cx="4048125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5809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A30FA-2F74-42DA-8BA7-66675A33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Example: Tic-tac-toe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85B7A-175F-4843-9FA9-0D9336539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4855" y="2194559"/>
            <a:ext cx="6082144" cy="4024125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Initial State: </a:t>
            </a:r>
            <a:r>
              <a:rPr lang="en-GB" dirty="0"/>
              <a:t>Left picture</a:t>
            </a:r>
            <a:endParaRPr lang="en-GB" b="1" dirty="0"/>
          </a:p>
          <a:p>
            <a:r>
              <a:rPr lang="en-GB" b="1" dirty="0"/>
              <a:t>Player(s): </a:t>
            </a:r>
            <a:r>
              <a:rPr lang="en-GB" dirty="0"/>
              <a:t>The player with less pieces on the board. </a:t>
            </a:r>
            <a:r>
              <a:rPr lang="en-GB"/>
              <a:t>If they </a:t>
            </a:r>
            <a:r>
              <a:rPr lang="en-GB" dirty="0"/>
              <a:t>have the same number, it is the turn of the first player.</a:t>
            </a:r>
            <a:endParaRPr lang="en-GB" b="1" dirty="0"/>
          </a:p>
          <a:p>
            <a:r>
              <a:rPr lang="en-GB" b="1" dirty="0"/>
              <a:t>Actions(s): </a:t>
            </a:r>
            <a:r>
              <a:rPr lang="en-GB" dirty="0"/>
              <a:t>Positions with an empty squares.</a:t>
            </a:r>
            <a:endParaRPr lang="en-GB" b="1" dirty="0"/>
          </a:p>
          <a:p>
            <a:r>
              <a:rPr lang="en-GB" b="1" dirty="0"/>
              <a:t>Result(s, a): </a:t>
            </a:r>
            <a:r>
              <a:rPr lang="en-GB" dirty="0"/>
              <a:t>Return the state with the new piece on the board.</a:t>
            </a:r>
            <a:endParaRPr lang="en-GB" b="1" dirty="0"/>
          </a:p>
          <a:p>
            <a:r>
              <a:rPr lang="en-GB" b="1" dirty="0"/>
              <a:t>Terminal-test(s): </a:t>
            </a:r>
            <a:r>
              <a:rPr lang="en-GB" dirty="0"/>
              <a:t>Are three pieces of the same player in line?. Is there any free square?</a:t>
            </a:r>
            <a:endParaRPr lang="en-GB" b="1" dirty="0"/>
          </a:p>
          <a:p>
            <a:r>
              <a:rPr lang="en-GB" b="1" dirty="0"/>
              <a:t>Utility(s, p): </a:t>
            </a:r>
            <a:r>
              <a:rPr lang="en-GB" dirty="0"/>
              <a:t>+1, -1, 0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EB6EEB-382E-40F8-AC40-913DC0D384DB}"/>
              </a:ext>
            </a:extLst>
          </p:cNvPr>
          <p:cNvGrpSpPr/>
          <p:nvPr/>
        </p:nvGrpSpPr>
        <p:grpSpPr>
          <a:xfrm>
            <a:off x="7065818" y="3241965"/>
            <a:ext cx="1600200" cy="1558635"/>
            <a:chOff x="7100455" y="2901835"/>
            <a:chExt cx="1600200" cy="15586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9B7FE5-1F98-4385-9D46-71879500505A}"/>
                </a:ext>
              </a:extLst>
            </p:cNvPr>
            <p:cNvSpPr/>
            <p:nvPr/>
          </p:nvSpPr>
          <p:spPr>
            <a:xfrm>
              <a:off x="71004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F808F6F-9457-4C0B-AAC8-B7A688D39AA1}"/>
                </a:ext>
              </a:extLst>
            </p:cNvPr>
            <p:cNvSpPr/>
            <p:nvPr/>
          </p:nvSpPr>
          <p:spPr>
            <a:xfrm>
              <a:off x="76338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F6382C-5DCA-4220-9404-DC5A95845CF9}"/>
                </a:ext>
              </a:extLst>
            </p:cNvPr>
            <p:cNvSpPr/>
            <p:nvPr/>
          </p:nvSpPr>
          <p:spPr>
            <a:xfrm>
              <a:off x="8167255" y="290183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32664C-9500-410E-9E3C-1E99740A9181}"/>
                </a:ext>
              </a:extLst>
            </p:cNvPr>
            <p:cNvSpPr/>
            <p:nvPr/>
          </p:nvSpPr>
          <p:spPr>
            <a:xfrm>
              <a:off x="7100455" y="3415838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4886F8-A45C-4036-B4D2-40C95003D42B}"/>
                </a:ext>
              </a:extLst>
            </p:cNvPr>
            <p:cNvSpPr/>
            <p:nvPr/>
          </p:nvSpPr>
          <p:spPr>
            <a:xfrm>
              <a:off x="7633855" y="3414799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CC7BB3-5678-47DE-B124-ABADF9CC966B}"/>
                </a:ext>
              </a:extLst>
            </p:cNvPr>
            <p:cNvSpPr/>
            <p:nvPr/>
          </p:nvSpPr>
          <p:spPr>
            <a:xfrm>
              <a:off x="8167255" y="3421380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6BA63C0-C794-4B8A-84F2-6EF71A290D09}"/>
                </a:ext>
              </a:extLst>
            </p:cNvPr>
            <p:cNvSpPr/>
            <p:nvPr/>
          </p:nvSpPr>
          <p:spPr>
            <a:xfrm>
              <a:off x="71004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80CA58-58AF-477C-B5F6-A42F23C2A945}"/>
                </a:ext>
              </a:extLst>
            </p:cNvPr>
            <p:cNvSpPr/>
            <p:nvPr/>
          </p:nvSpPr>
          <p:spPr>
            <a:xfrm>
              <a:off x="76338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2C568BF-2D00-4AAB-971C-6470FB9261F2}"/>
                </a:ext>
              </a:extLst>
            </p:cNvPr>
            <p:cNvSpPr/>
            <p:nvPr/>
          </p:nvSpPr>
          <p:spPr>
            <a:xfrm>
              <a:off x="8167255" y="393330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08FA21F-06E4-460A-871C-976E17A37C00}"/>
              </a:ext>
            </a:extLst>
          </p:cNvPr>
          <p:cNvGrpSpPr/>
          <p:nvPr/>
        </p:nvGrpSpPr>
        <p:grpSpPr>
          <a:xfrm>
            <a:off x="9774382" y="3249585"/>
            <a:ext cx="1600200" cy="1558635"/>
            <a:chOff x="7100455" y="2901835"/>
            <a:chExt cx="1600200" cy="1558635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6852B7-5EB9-4D0B-A58F-BAC476643B42}"/>
                </a:ext>
              </a:extLst>
            </p:cNvPr>
            <p:cNvSpPr/>
            <p:nvPr/>
          </p:nvSpPr>
          <p:spPr>
            <a:xfrm>
              <a:off x="71004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A839082-4C65-4E45-8CD9-BBE9485EB3B3}"/>
                </a:ext>
              </a:extLst>
            </p:cNvPr>
            <p:cNvSpPr/>
            <p:nvPr/>
          </p:nvSpPr>
          <p:spPr>
            <a:xfrm>
              <a:off x="7633855" y="290945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51A3277-E897-4E5E-9924-12E07FFE7FB6}"/>
                </a:ext>
              </a:extLst>
            </p:cNvPr>
            <p:cNvSpPr/>
            <p:nvPr/>
          </p:nvSpPr>
          <p:spPr>
            <a:xfrm>
              <a:off x="8167255" y="290183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976AECF-F4AB-40BD-B2D6-6D017578406F}"/>
                </a:ext>
              </a:extLst>
            </p:cNvPr>
            <p:cNvSpPr/>
            <p:nvPr/>
          </p:nvSpPr>
          <p:spPr>
            <a:xfrm>
              <a:off x="7100455" y="3415838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6C2279F-53A6-49E4-81FC-AD4537E9430A}"/>
                </a:ext>
              </a:extLst>
            </p:cNvPr>
            <p:cNvSpPr/>
            <p:nvPr/>
          </p:nvSpPr>
          <p:spPr>
            <a:xfrm>
              <a:off x="7633855" y="3414799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C87F7B8-D76B-479C-96FD-EBEDAF51CD7B}"/>
                </a:ext>
              </a:extLst>
            </p:cNvPr>
            <p:cNvSpPr/>
            <p:nvPr/>
          </p:nvSpPr>
          <p:spPr>
            <a:xfrm>
              <a:off x="8167255" y="3421380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88E4CB-73CF-4453-A790-95561ED628BF}"/>
                </a:ext>
              </a:extLst>
            </p:cNvPr>
            <p:cNvSpPr/>
            <p:nvPr/>
          </p:nvSpPr>
          <p:spPr>
            <a:xfrm>
              <a:off x="71004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054EAFA-A66A-4FEB-8D8F-3B6242175164}"/>
                </a:ext>
              </a:extLst>
            </p:cNvPr>
            <p:cNvSpPr/>
            <p:nvPr/>
          </p:nvSpPr>
          <p:spPr>
            <a:xfrm>
              <a:off x="7633855" y="394092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81C1B93-7225-4B34-8253-EBA5A68C59CB}"/>
                </a:ext>
              </a:extLst>
            </p:cNvPr>
            <p:cNvSpPr/>
            <p:nvPr/>
          </p:nvSpPr>
          <p:spPr>
            <a:xfrm>
              <a:off x="8167255" y="3933305"/>
              <a:ext cx="533400" cy="51954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B4704144-05C8-4347-8DB0-24B16CAA6353}"/>
              </a:ext>
            </a:extLst>
          </p:cNvPr>
          <p:cNvSpPr/>
          <p:nvPr/>
        </p:nvSpPr>
        <p:spPr>
          <a:xfrm>
            <a:off x="10383982" y="4338824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B4BE5AF-53C6-4773-8AC2-0EB0F40379AE}"/>
              </a:ext>
            </a:extLst>
          </p:cNvPr>
          <p:cNvSpPr/>
          <p:nvPr/>
        </p:nvSpPr>
        <p:spPr>
          <a:xfrm>
            <a:off x="10383982" y="3293153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E8C652-503C-4F26-B8D3-F6E966C8A433}"/>
              </a:ext>
            </a:extLst>
          </p:cNvPr>
          <p:cNvSpPr/>
          <p:nvPr/>
        </p:nvSpPr>
        <p:spPr>
          <a:xfrm>
            <a:off x="10383982" y="3826899"/>
            <a:ext cx="381000" cy="38876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2E3C7C56-E17B-426A-9D0F-2189CCAA2075}"/>
              </a:ext>
            </a:extLst>
          </p:cNvPr>
          <p:cNvSpPr/>
          <p:nvPr/>
        </p:nvSpPr>
        <p:spPr>
          <a:xfrm>
            <a:off x="9774382" y="3235384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34" name="Multiplication Sign 33">
            <a:extLst>
              <a:ext uri="{FF2B5EF4-FFF2-40B4-BE49-F238E27FC236}">
                <a16:creationId xmlns:a16="http://schemas.microsoft.com/office/drawing/2014/main" id="{A8BAD74C-5EFE-426C-BDC7-CC12F1BB83EE}"/>
              </a:ext>
            </a:extLst>
          </p:cNvPr>
          <p:cNvSpPr/>
          <p:nvPr/>
        </p:nvSpPr>
        <p:spPr>
          <a:xfrm>
            <a:off x="9788237" y="4255770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  <p:sp>
        <p:nvSpPr>
          <p:cNvPr id="35" name="Multiplication Sign 34">
            <a:extLst>
              <a:ext uri="{FF2B5EF4-FFF2-40B4-BE49-F238E27FC236}">
                <a16:creationId xmlns:a16="http://schemas.microsoft.com/office/drawing/2014/main" id="{EF0DE063-D30F-4891-BF81-C40794541181}"/>
              </a:ext>
            </a:extLst>
          </p:cNvPr>
          <p:cNvSpPr/>
          <p:nvPr/>
        </p:nvSpPr>
        <p:spPr>
          <a:xfrm>
            <a:off x="10841182" y="4262771"/>
            <a:ext cx="505690" cy="533746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93007367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5BD0C2-7A22-452F-B8AE-4D0BE9B6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game programs in 2-players board games</a:t>
            </a:r>
            <a:endParaRPr lang="en-S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D9313-FA62-44F7-9880-CFC583D98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4" y="2183077"/>
            <a:ext cx="5079991" cy="643250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sv-SE" dirty="0"/>
              <a:t>Go</a:t>
            </a:r>
            <a:endParaRPr lang="en-SE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E6EBAC2-03A6-4E92-9676-7F36DDCC8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997037" y="2952004"/>
            <a:ext cx="7794752" cy="3266681"/>
          </a:xfrm>
        </p:spPr>
        <p:txBody>
          <a:bodyPr>
            <a:normAutofit/>
          </a:bodyPr>
          <a:lstStyle/>
          <a:p>
            <a:r>
              <a:rPr lang="sv-SE" dirty="0"/>
              <a:t>A</a:t>
            </a:r>
            <a:r>
              <a:rPr lang="sv-SE" sz="1800" dirty="0"/>
              <a:t>LPHA</a:t>
            </a:r>
            <a:r>
              <a:rPr lang="sv-SE" dirty="0"/>
              <a:t>G</a:t>
            </a:r>
            <a:r>
              <a:rPr lang="sv-SE" sz="1800" dirty="0"/>
              <a:t>O is a computer game that play the game go.</a:t>
            </a:r>
          </a:p>
          <a:p>
            <a:endParaRPr lang="sv-SE" sz="1800" dirty="0"/>
          </a:p>
          <a:p>
            <a:r>
              <a:rPr lang="sv-SE" sz="1800" dirty="0"/>
              <a:t>It uses Monte carlo tree search, guided by a ”value network” and a ”policy network”, both implemented using deep neural network.</a:t>
            </a:r>
          </a:p>
          <a:p>
            <a:endParaRPr lang="sv-SE" sz="1800" dirty="0"/>
          </a:p>
          <a:p>
            <a:r>
              <a:rPr lang="sv-SE" sz="1800" dirty="0"/>
              <a:t>Reinforcement learning is used to improve its play (playing against itself).</a:t>
            </a:r>
          </a:p>
          <a:p>
            <a:endParaRPr lang="sv-SE" sz="1800" dirty="0"/>
          </a:p>
          <a:p>
            <a:r>
              <a:rPr lang="sv-SE" sz="1800" dirty="0"/>
              <a:t>Successors: A</a:t>
            </a:r>
            <a:r>
              <a:rPr lang="sv-SE" sz="1400" dirty="0"/>
              <a:t>LPHAGO</a:t>
            </a:r>
            <a:r>
              <a:rPr lang="sv-SE" sz="1800" dirty="0"/>
              <a:t> M</a:t>
            </a:r>
            <a:r>
              <a:rPr lang="sv-SE" sz="1400" dirty="0"/>
              <a:t>ASTER</a:t>
            </a:r>
            <a:r>
              <a:rPr lang="sv-SE" sz="1800" dirty="0"/>
              <a:t>, A</a:t>
            </a:r>
            <a:r>
              <a:rPr lang="sv-SE" sz="1400" dirty="0"/>
              <a:t>LPHA</a:t>
            </a:r>
            <a:r>
              <a:rPr lang="sv-SE" sz="1800" dirty="0"/>
              <a:t>G</a:t>
            </a:r>
            <a:r>
              <a:rPr lang="sv-SE" sz="1400" dirty="0"/>
              <a:t>O</a:t>
            </a:r>
            <a:r>
              <a:rPr lang="sv-SE" sz="1800" dirty="0"/>
              <a:t> Z</a:t>
            </a:r>
            <a:r>
              <a:rPr lang="sv-SE" sz="1400" dirty="0"/>
              <a:t>ERO</a:t>
            </a:r>
            <a:r>
              <a:rPr lang="sv-SE" sz="1800" dirty="0"/>
              <a:t> and A</a:t>
            </a:r>
            <a:r>
              <a:rPr lang="sv-SE" sz="1400" dirty="0"/>
              <a:t>LPHA</a:t>
            </a:r>
            <a:r>
              <a:rPr lang="sv-SE" sz="1800" dirty="0"/>
              <a:t>Z</a:t>
            </a:r>
            <a:r>
              <a:rPr lang="sv-SE" sz="1400" dirty="0"/>
              <a:t>ERO</a:t>
            </a:r>
            <a:endParaRPr lang="en-SE" dirty="0"/>
          </a:p>
        </p:txBody>
      </p:sp>
      <p:pic>
        <p:nvPicPr>
          <p:cNvPr id="1028" name="Picture 4" descr="Resultado de imagen de go game">
            <a:extLst>
              <a:ext uri="{FF2B5EF4-FFF2-40B4-BE49-F238E27FC236}">
                <a16:creationId xmlns:a16="http://schemas.microsoft.com/office/drawing/2014/main" id="{62F561B0-1F3C-4303-B738-419D5A24011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09" y="3229743"/>
            <a:ext cx="3457654" cy="19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2130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0F87553-119C-4CFF-8D3C-A17FDB1A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Extra reading</a:t>
            </a:r>
            <a:endParaRPr lang="en-S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C8D766-421C-4491-81C1-6A1BC5F9D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Norvig</a:t>
            </a:r>
            <a:r>
              <a:rPr lang="en-US" dirty="0"/>
              <a:t>, Peter, and Russell, Stuart Jonathan, </a:t>
            </a:r>
            <a:r>
              <a:rPr lang="en-US" i="1" dirty="0"/>
              <a:t>Artificial intelligence: A modern approach</a:t>
            </a:r>
            <a:r>
              <a:rPr lang="en-US" dirty="0"/>
              <a:t>, Pearson Education, 2010 - ISBN: 9780132071482</a:t>
            </a:r>
          </a:p>
          <a:p>
            <a:pPr lvl="1"/>
            <a:endParaRPr lang="sv-SE" dirty="0"/>
          </a:p>
          <a:p>
            <a:pPr lvl="1"/>
            <a:r>
              <a:rPr lang="sv-SE" dirty="0"/>
              <a:t>5 Adversarial Search ---------------------------------------------------- Pag. 161</a:t>
            </a:r>
          </a:p>
          <a:p>
            <a:pPr lvl="2"/>
            <a:r>
              <a:rPr lang="sv-SE" dirty="0"/>
              <a:t>5.1 Games --------------------------------------------------------------------- Pag. 161</a:t>
            </a:r>
          </a:p>
          <a:p>
            <a:pPr lvl="2"/>
            <a:r>
              <a:rPr lang="sv-SE" dirty="0"/>
              <a:t>5.2 Optimal Decisions in Games --------------------------------------- Pag. 163</a:t>
            </a:r>
          </a:p>
          <a:p>
            <a:pPr lvl="2"/>
            <a:r>
              <a:rPr lang="sv-SE" dirty="0"/>
              <a:t>5.3 Alpha-Beta pruning --------------------------------------------------- Pag. 167</a:t>
            </a:r>
          </a:p>
          <a:p>
            <a:pPr lvl="2"/>
            <a:r>
              <a:rPr lang="sv-SE" dirty="0"/>
              <a:t>5.4 Imperfect Real-Time Decisions ------------------------------------ Pag. 171</a:t>
            </a:r>
          </a:p>
          <a:p>
            <a:pPr lvl="2"/>
            <a:r>
              <a:rPr lang="sv-SE" dirty="0"/>
              <a:t>5.5 Stochastics Games ---------------------------------------------------- Pag. 177</a:t>
            </a:r>
          </a:p>
          <a:p>
            <a:pPr lvl="2"/>
            <a:r>
              <a:rPr lang="sv-SE" dirty="0"/>
              <a:t>5.6 Partially Observable Games (optional) ------------------------ Pag. 180</a:t>
            </a:r>
          </a:p>
          <a:p>
            <a:pPr lvl="2"/>
            <a:r>
              <a:rPr lang="sv-SE" dirty="0"/>
              <a:t>5.7 State-of-Art Game Programs -------------------------------------- Pag. 185</a:t>
            </a:r>
          </a:p>
          <a:p>
            <a:pPr lvl="2"/>
            <a:r>
              <a:rPr lang="sv-SE" dirty="0"/>
              <a:t>5.8 Alternative Approaches (optional) ------------------------------ Pag. 187</a:t>
            </a:r>
          </a:p>
          <a:p>
            <a:pPr lvl="2"/>
            <a:endParaRPr lang="sv-SE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193063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2AD1-E759-4960-BFA6-20318743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Zero-sum games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C7813E-2318-44EC-8339-B9693E055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Adversarial: Competition between two players.</a:t>
            </a:r>
          </a:p>
          <a:p>
            <a:endParaRPr lang="en-GB" dirty="0"/>
          </a:p>
          <a:p>
            <a:r>
              <a:rPr lang="en-GB" dirty="0"/>
              <a:t>Agents have different values on the outcomes.</a:t>
            </a:r>
          </a:p>
          <a:p>
            <a:endParaRPr lang="en-GB" dirty="0"/>
          </a:p>
          <a:p>
            <a:r>
              <a:rPr lang="en-GB" dirty="0"/>
              <a:t>One agent will try to maximize it, while the other will try to minimize it.</a:t>
            </a:r>
          </a:p>
          <a:p>
            <a:endParaRPr lang="en-GB" dirty="0"/>
          </a:p>
          <a:p>
            <a:r>
              <a:rPr lang="en-GB" dirty="0"/>
              <a:t>We will call one of the players MAX (it uses    ) and the other MIN (it uses    ).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A3908B2-F949-4907-BE6F-95698478773B}"/>
              </a:ext>
            </a:extLst>
          </p:cNvPr>
          <p:cNvSpPr/>
          <p:nvPr/>
        </p:nvSpPr>
        <p:spPr>
          <a:xfrm>
            <a:off x="10709564" y="4863172"/>
            <a:ext cx="193109" cy="175713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93B6EAEF-3B8B-415B-8F61-2C3945385222}"/>
              </a:ext>
            </a:extLst>
          </p:cNvPr>
          <p:cNvSpPr/>
          <p:nvPr/>
        </p:nvSpPr>
        <p:spPr>
          <a:xfrm>
            <a:off x="6719455" y="4864158"/>
            <a:ext cx="256308" cy="241241"/>
          </a:xfrm>
          <a:prstGeom prst="mathMultiply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799312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5245</TotalTime>
  <Words>7373</Words>
  <Application>Microsoft Office PowerPoint</Application>
  <PresentationFormat>Widescreen</PresentationFormat>
  <Paragraphs>2103</Paragraphs>
  <Slides>81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6" baseType="lpstr">
      <vt:lpstr>Arial</vt:lpstr>
      <vt:lpstr>Calibri</vt:lpstr>
      <vt:lpstr>Cambria Math</vt:lpstr>
      <vt:lpstr>Century Gothic</vt:lpstr>
      <vt:lpstr>Vapor Trail</vt:lpstr>
      <vt:lpstr>ADVERSARIAL SEARCH</vt:lpstr>
      <vt:lpstr>Adversarial search</vt:lpstr>
      <vt:lpstr>Games vs search problems</vt:lpstr>
      <vt:lpstr>Games: hard topic</vt:lpstr>
      <vt:lpstr>Type of games</vt:lpstr>
      <vt:lpstr>Definition of a game as a search problem</vt:lpstr>
      <vt:lpstr>Example: Tic-tac-toe</vt:lpstr>
      <vt:lpstr>Example: Tic-tac-toe</vt:lpstr>
      <vt:lpstr>Zero-sum games</vt:lpstr>
      <vt:lpstr>Tree example: tic-tac-toe</vt:lpstr>
      <vt:lpstr>Minimax - description</vt:lpstr>
      <vt:lpstr>Minimax - search</vt:lpstr>
      <vt:lpstr>Minimax - example</vt:lpstr>
      <vt:lpstr>Minimax - definition</vt:lpstr>
      <vt:lpstr>Minimax - Algorithm</vt:lpstr>
      <vt:lpstr>Minimax - properties</vt:lpstr>
      <vt:lpstr>Minimax - properties</vt:lpstr>
      <vt:lpstr>Minimax - Issue</vt:lpstr>
      <vt:lpstr>Minimax – issue (2)</vt:lpstr>
      <vt:lpstr>α-β  pruning - Intuition</vt:lpstr>
      <vt:lpstr>α-β  pruning - Intuition</vt:lpstr>
      <vt:lpstr>α-β  pruning - Intuition</vt:lpstr>
      <vt:lpstr>α-β  pruning - Intuition</vt:lpstr>
      <vt:lpstr>α-β  pruning - Intuition</vt:lpstr>
      <vt:lpstr>α-β  pruning - Intuition</vt:lpstr>
      <vt:lpstr>α-β  pruning - Intuition</vt:lpstr>
      <vt:lpstr>α-β  pruning - Intuition</vt:lpstr>
      <vt:lpstr>α-β  pruning - Intuition</vt:lpstr>
      <vt:lpstr>α-β  pruning – Intuition with maths</vt:lpstr>
      <vt:lpstr>α-β  pruning - Intuition</vt:lpstr>
      <vt:lpstr>α-β  pruning - Intuition</vt:lpstr>
      <vt:lpstr>α-β  search - Definition</vt:lpstr>
      <vt:lpstr>α-β  search - Algorithm</vt:lpstr>
      <vt:lpstr>α-β  search vs minimax- differences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Go through the code</vt:lpstr>
      <vt:lpstr>α-β  search - MOVE ORDERING</vt:lpstr>
      <vt:lpstr>α-β  search - MOVE ORDERING (2)</vt:lpstr>
      <vt:lpstr>α-β  search - MOVE ORDERING (3)</vt:lpstr>
      <vt:lpstr>Imperfect real-time decisions</vt:lpstr>
      <vt:lpstr>Imperfect real-time decisions (2)</vt:lpstr>
      <vt:lpstr>Minimax – heuristic Algorithm</vt:lpstr>
      <vt:lpstr>α-β  search – Heuristic Algorithm</vt:lpstr>
      <vt:lpstr>Evaluation functions</vt:lpstr>
      <vt:lpstr>Features – chess example</vt:lpstr>
      <vt:lpstr>Stochastics games</vt:lpstr>
      <vt:lpstr>Backgammon game tree</vt:lpstr>
      <vt:lpstr>Expectiminimax - definition</vt:lpstr>
      <vt:lpstr>Simpler game tree</vt:lpstr>
      <vt:lpstr>Simpler game tree- aggressive</vt:lpstr>
      <vt:lpstr>Montecarlo simulation</vt:lpstr>
      <vt:lpstr>game programs in 2-players board games</vt:lpstr>
      <vt:lpstr>game programs in 2-players board games</vt:lpstr>
      <vt:lpstr>game programs in 2-players board games</vt:lpstr>
      <vt:lpstr>Extra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ADVERSARIAL SEARCH</dc:title>
  <dc:creator>Miguel León Ortiz</dc:creator>
  <cp:lastModifiedBy>Miguel LeónOrtiz</cp:lastModifiedBy>
  <cp:revision>119</cp:revision>
  <dcterms:created xsi:type="dcterms:W3CDTF">2020-02-11T08:09:46Z</dcterms:created>
  <dcterms:modified xsi:type="dcterms:W3CDTF">2022-05-02T06:44:19Z</dcterms:modified>
</cp:coreProperties>
</file>

<file path=docProps/thumbnail.jpeg>
</file>